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36" r:id="rId2"/>
    <p:sldId id="881" r:id="rId3"/>
    <p:sldId id="666" r:id="rId4"/>
    <p:sldId id="449" r:id="rId5"/>
    <p:sldId id="451" r:id="rId6"/>
    <p:sldId id="452" r:id="rId7"/>
    <p:sldId id="453" r:id="rId8"/>
    <p:sldId id="883" r:id="rId9"/>
    <p:sldId id="882" r:id="rId10"/>
    <p:sldId id="462" r:id="rId11"/>
    <p:sldId id="337" r:id="rId12"/>
    <p:sldId id="884" r:id="rId13"/>
    <p:sldId id="885" r:id="rId14"/>
    <p:sldId id="886" r:id="rId15"/>
    <p:sldId id="506" r:id="rId16"/>
    <p:sldId id="889" r:id="rId17"/>
    <p:sldId id="887" r:id="rId18"/>
    <p:sldId id="888" r:id="rId19"/>
    <p:sldId id="697" r:id="rId20"/>
    <p:sldId id="698" r:id="rId21"/>
    <p:sldId id="700" r:id="rId22"/>
    <p:sldId id="285" r:id="rId23"/>
    <p:sldId id="704" r:id="rId24"/>
    <p:sldId id="495" r:id="rId25"/>
    <p:sldId id="880" r:id="rId26"/>
    <p:sldId id="689" r:id="rId27"/>
    <p:sldId id="557" r:id="rId28"/>
    <p:sldId id="454" r:id="rId29"/>
    <p:sldId id="455" r:id="rId30"/>
    <p:sldId id="456" r:id="rId31"/>
    <p:sldId id="464" r:id="rId32"/>
    <p:sldId id="368" r:id="rId33"/>
    <p:sldId id="376" r:id="rId34"/>
    <p:sldId id="560" r:id="rId35"/>
    <p:sldId id="463" r:id="rId3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D3665F-24B5-764C-B66B-0616A269BA2F}">
          <p14:sldIdLst>
            <p14:sldId id="336"/>
            <p14:sldId id="881"/>
            <p14:sldId id="666"/>
            <p14:sldId id="449"/>
            <p14:sldId id="451"/>
            <p14:sldId id="452"/>
            <p14:sldId id="453"/>
            <p14:sldId id="883"/>
            <p14:sldId id="882"/>
            <p14:sldId id="462"/>
            <p14:sldId id="337"/>
            <p14:sldId id="884"/>
            <p14:sldId id="885"/>
            <p14:sldId id="886"/>
            <p14:sldId id="506"/>
            <p14:sldId id="889"/>
            <p14:sldId id="887"/>
            <p14:sldId id="888"/>
            <p14:sldId id="697"/>
            <p14:sldId id="698"/>
            <p14:sldId id="700"/>
            <p14:sldId id="285"/>
            <p14:sldId id="704"/>
            <p14:sldId id="495"/>
            <p14:sldId id="880"/>
            <p14:sldId id="689"/>
            <p14:sldId id="557"/>
            <p14:sldId id="454"/>
            <p14:sldId id="455"/>
            <p14:sldId id="456"/>
            <p14:sldId id="464"/>
            <p14:sldId id="368"/>
            <p14:sldId id="376"/>
            <p14:sldId id="560"/>
            <p14:sldId id="4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529DC"/>
    <a:srgbClr val="004890"/>
    <a:srgbClr val="4276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40" autoAdjust="0"/>
    <p:restoredTop sz="85286" autoAdjust="0"/>
  </p:normalViewPr>
  <p:slideViewPr>
    <p:cSldViewPr snapToObjects="1">
      <p:cViewPr varScale="1">
        <p:scale>
          <a:sx n="111" d="100"/>
          <a:sy n="111" d="100"/>
        </p:scale>
        <p:origin x="9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8" d="100"/>
          <a:sy n="78" d="100"/>
        </p:scale>
        <p:origin x="-330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98C3A-D083-4E5B-A60A-D7EFAA1B624C}" type="datetimeFigureOut">
              <a:rPr lang="nl-NL" smtClean="0"/>
              <a:pPr/>
              <a:t>21-04-2021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7850D-EA72-4F3F-930A-B7B076698AF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4473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4DCE4-9E54-4E4E-A534-595F71E05B70}" type="datetimeFigureOut">
              <a:rPr lang="nl-NL" smtClean="0"/>
              <a:pPr/>
              <a:t>21-04-2021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A19B4-3A96-4A65-85BC-00AC2E095AE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81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B6032D4-64BB-45B4-9FBB-D3F91CB97408}" type="slidenum">
              <a:rPr lang="en-US" altLang="nl-NL" sz="1200">
                <a:latin typeface="Arial" charset="0"/>
              </a:rPr>
              <a:pPr eaLnBrk="1" hangingPunct="1"/>
              <a:t>0</a:t>
            </a:fld>
            <a:endParaRPr lang="en-US" altLang="nl-NL" sz="1200">
              <a:latin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>
                <a:cs typeface="+mn-cs"/>
              </a:rPr>
              <a:t>[Onszelf voorstellen]</a:t>
            </a:r>
          </a:p>
        </p:txBody>
      </p:sp>
    </p:spTree>
    <p:extLst>
      <p:ext uri="{BB962C8B-B14F-4D97-AF65-F5344CB8AC3E}">
        <p14:creationId xmlns:p14="http://schemas.microsoft.com/office/powerpoint/2010/main" val="108400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88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2"/>
              </a:solidFill>
              <a:latin typeface="Lucida Sans" panose="020B0602030504020204" pitchFamily="34" charset="77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19B4-3A96-4A65-85BC-00AC2E095AE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207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06E80-955F-4D45-8B9E-D51367B770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03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19B4-3A96-4A65-85BC-00AC2E095AED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4905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19B4-3A96-4A65-85BC-00AC2E095AED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79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6461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19B4-3A96-4A65-85BC-00AC2E095AED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9211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19B4-3A96-4A65-85BC-00AC2E095AED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6205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19B4-3A96-4A65-85BC-00AC2E095AED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67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88840"/>
            <a:ext cx="7772400" cy="128016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52999"/>
            <a:ext cx="6400800" cy="17526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2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07720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1"/>
            <a:ext cx="39624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1"/>
            <a:ext cx="39624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8BE56-30BB-4C29-99CD-622CCF83A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7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752"/>
            <a:ext cx="8229600" cy="10972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36505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defRPr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0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926224"/>
            <a:ext cx="3494160" cy="27188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768" y="612648"/>
            <a:ext cx="3494160" cy="310896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Midd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0360"/>
            <a:ext cx="8229600" cy="10972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4890">
                <a:alpha val="50000"/>
                <a:lumMod val="75000"/>
                <a:lumOff val="25000"/>
              </a:srgbClr>
            </a:gs>
            <a:gs pos="100000">
              <a:srgbClr val="00489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1752"/>
            <a:ext cx="8229600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8959" y="6099048"/>
            <a:ext cx="721280" cy="36576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rgbClr val="004890"/>
                </a:solidFill>
              </a:defRPr>
            </a:lvl1pPr>
          </a:lstStyle>
          <a:p>
            <a:fld id="{F045888D-9AB1-6B4D-8F49-EDCF20386F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9" r:id="rId8"/>
    <p:sldLayoutId id="2147483661" r:id="rId9"/>
    <p:sldLayoutId id="2147483655" r:id="rId10"/>
    <p:sldLayoutId id="2147483660" r:id="rId11"/>
    <p:sldLayoutId id="2147483656" r:id="rId12"/>
    <p:sldLayoutId id="2147483657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0048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6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6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/>
          </p:cNvSpPr>
          <p:nvPr/>
        </p:nvSpPr>
        <p:spPr bwMode="auto">
          <a:xfrm>
            <a:off x="609600" y="1583204"/>
            <a:ext cx="70104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40000"/>
              </a:spcBef>
              <a:spcAft>
                <a:spcPct val="10000"/>
              </a:spcAft>
              <a:buFont typeface="Arial" charset="0"/>
              <a:buNone/>
            </a:pPr>
            <a:endParaRPr lang="nl-NL" altLang="nl-NL">
              <a:solidFill>
                <a:srgbClr val="0E3178"/>
              </a:solidFill>
            </a:endParaRPr>
          </a:p>
        </p:txBody>
      </p:sp>
      <p:sp>
        <p:nvSpPr>
          <p:cNvPr id="16387" name="Rectangle 5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342584" cy="94793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endParaRPr lang="en-US" altLang="nl-NL" dirty="0"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718659" y="4152895"/>
            <a:ext cx="64008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6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nl-NL" dirty="0">
              <a:latin typeface="Calibri" pitchFamily="34" charset="0"/>
            </a:endParaRPr>
          </a:p>
          <a:p>
            <a:r>
              <a:rPr lang="en-US" altLang="nl-NL" sz="2400" dirty="0">
                <a:latin typeface="Calibri" pitchFamily="34" charset="0"/>
              </a:rPr>
              <a:t>Paul Wouters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28DAF9-762D-2142-A2F2-173435313B43}"/>
              </a:ext>
            </a:extLst>
          </p:cNvPr>
          <p:cNvSpPr/>
          <p:nvPr/>
        </p:nvSpPr>
        <p:spPr>
          <a:xfrm>
            <a:off x="4357092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  <a:latin typeface="Verdana" pitchFamily="34" charset="0"/>
              </a:rPr>
              <a:t>AESIS 2021</a:t>
            </a:r>
          </a:p>
          <a:p>
            <a:r>
              <a:rPr lang="de-DE" dirty="0" err="1">
                <a:solidFill>
                  <a:schemeClr val="bg1"/>
                </a:solidFill>
                <a:latin typeface="Verdana" pitchFamily="34" charset="0"/>
              </a:rPr>
              <a:t>Spring Course Impact Strategies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85FD14-405B-8A4D-9F63-BC7A82D54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561716"/>
              </p:ext>
            </p:extLst>
          </p:nvPr>
        </p:nvGraphicFramePr>
        <p:xfrm>
          <a:off x="609600" y="2101547"/>
          <a:ext cx="7924800" cy="1541130"/>
        </p:xfrm>
        <a:graphic>
          <a:graphicData uri="http://schemas.openxmlformats.org/drawingml/2006/table">
            <a:tbl>
              <a:tblPr/>
              <a:tblGrid>
                <a:gridCol w="7924800">
                  <a:extLst>
                    <a:ext uri="{9D8B030D-6E8A-4147-A177-3AD203B41FA5}">
                      <a16:colId xmlns:a16="http://schemas.microsoft.com/office/drawing/2014/main" val="3799447365"/>
                    </a:ext>
                  </a:extLst>
                </a:gridCol>
              </a:tblGrid>
              <a:tr h="1541130">
                <a:tc>
                  <a:txBody>
                    <a:bodyPr/>
                    <a:lstStyle/>
                    <a:p>
                      <a:r>
                        <a:rPr lang="en-GB" sz="3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Responsible Research Evaluation &amp; Impact Assessments </a:t>
                      </a:r>
                      <a:endParaRPr lang="en-GB" sz="3200">
                        <a:solidFill>
                          <a:schemeClr val="bg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438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81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approaches in evaluation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4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on measuring impact at AESIS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Develop new evaluative methodologies to both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enable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make visible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societal impact of scholarship and research as well as interactions between researchers and society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Re-orient academic assessment systems towards incentives for interaction with society; end assessments that basically promote academic arrogance and insularity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Combine quantitative with qualitative evidence of impact and always put the evidence in context (keep in mind: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Measuring is Changing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Context Counts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BBFD85-C983-3648-88A3-3AC199761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Break Out Session II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5ED940-10A6-C349-9B11-6641B098B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CAE98-32DD-274F-839B-7609820F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00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F13DE7-E232-FE42-920F-9D6034540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How to measure impact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9E106A-6EDA-BB42-AA1C-DA86004BD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>
                <a:solidFill>
                  <a:schemeClr val="tx2"/>
                </a:solidFill>
              </a:rPr>
              <a:t>How would you prefer to measure impact?</a:t>
            </a:r>
          </a:p>
          <a:p>
            <a:r>
              <a:rPr lang="en-NL">
                <a:solidFill>
                  <a:schemeClr val="tx2"/>
                </a:solidFill>
              </a:rPr>
              <a:t>What is the most important type of impact?</a:t>
            </a:r>
          </a:p>
          <a:p>
            <a:r>
              <a:rPr lang="en-NL">
                <a:solidFill>
                  <a:schemeClr val="tx2"/>
                </a:solidFill>
              </a:rPr>
              <a:t>How would you balance monitoring versus stimulating research impact?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E253E-21F1-6B45-8213-7CA6FF2E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4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DCA42D-935F-6148-9BD0-F755157BD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Impact as performance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6453C3-3CC4-5243-8D77-B587D11F1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D68A1-B22C-A74E-A09F-67C907B6C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Quality/impact are produced by assessment practices and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8493"/>
            <a:ext cx="8229600" cy="453650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What counts as excellence is shaped by how “excellence” is measured and defined </a:t>
            </a:r>
          </a:p>
          <a:p>
            <a:r>
              <a:rPr lang="en-US" dirty="0">
                <a:solidFill>
                  <a:schemeClr val="tx2"/>
                </a:solidFill>
              </a:rPr>
              <a:t>What counts as impact is shaped by how “impact” is measured and defined </a:t>
            </a:r>
          </a:p>
          <a:p>
            <a:r>
              <a:rPr lang="en-US" i="1" dirty="0">
                <a:solidFill>
                  <a:schemeClr val="tx2"/>
                </a:solidFill>
              </a:rPr>
              <a:t>Qualities</a:t>
            </a:r>
            <a:r>
              <a:rPr lang="en-US" dirty="0">
                <a:solidFill>
                  <a:schemeClr val="tx2"/>
                </a:solidFill>
              </a:rPr>
              <a:t> and </a:t>
            </a:r>
            <a:r>
              <a:rPr lang="en-US" i="1" dirty="0">
                <a:solidFill>
                  <a:schemeClr val="tx2"/>
                </a:solidFill>
              </a:rPr>
              <a:t>interactions</a:t>
            </a:r>
            <a:r>
              <a:rPr lang="en-US" dirty="0">
                <a:solidFill>
                  <a:schemeClr val="tx2"/>
                </a:solidFill>
              </a:rPr>
              <a:t> are the input for “excellence” and “impact” but the context of assessment is as important in shaping what counts as quality and impact</a:t>
            </a:r>
          </a:p>
          <a:p>
            <a:r>
              <a:rPr lang="en-US" dirty="0">
                <a:solidFill>
                  <a:schemeClr val="tx2"/>
                </a:solidFill>
              </a:rPr>
              <a:t>Indicators are the semiotic vehicles that translate between “daily life of a researcher” and “science policy” at the level of the research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8E86A-4A93-5E4D-99CE-2031C235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Review impact measurement methods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CF1B62-872E-F844-9B71-7E7DE42B3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5078" y="952208"/>
            <a:ext cx="5823963" cy="542911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4F68B-0E88-694A-B634-F03399DB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3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65790-4791-1340-8F67-57033DB31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2AC4D3-A06C-B14F-A58C-409CE56FE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2" y="-315416"/>
            <a:ext cx="9172563" cy="84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3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3999D5-78A5-AE47-9FB9-3CE6F55C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C869B-6F23-724F-9388-26994A812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0"/>
            <a:ext cx="9145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F411-F3B2-684C-A516-B62C252A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Evaluative</a:t>
            </a:r>
            <a:r>
              <a:rPr lang="nl-NL" dirty="0"/>
              <a:t> </a:t>
            </a:r>
            <a:r>
              <a:rPr lang="nl-NL" dirty="0" err="1"/>
              <a:t>Inquiry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304C0-AE94-E340-8768-AC064692A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584" y="1385756"/>
            <a:ext cx="7488832" cy="4536505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latin typeface="Calibri" pitchFamily="34" charset="0"/>
              </a:rPr>
              <a:t>Rethinking research excellence and academic quality.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latin typeface="Calibri" pitchFamily="34" charset="0"/>
              </a:rPr>
              <a:t>Research quality is not just an academic issue, but relevant to policy, professional networks and societal domains.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latin typeface="Calibri" pitchFamily="34" charset="0"/>
              </a:rPr>
              <a:t>Metric analyses offer limited understanding of reality. A portfolio of different methodologies offers additional perspectives.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latin typeface="Calibri" pitchFamily="34" charset="0"/>
              </a:rPr>
              <a:t>Evaluations are often used as accountability tools. As such they don’t enable organizational learning. The evaluative inquiry aspires to both.</a:t>
            </a:r>
          </a:p>
        </p:txBody>
      </p:sp>
    </p:spTree>
    <p:extLst>
      <p:ext uri="{BB962C8B-B14F-4D97-AF65-F5344CB8AC3E}">
        <p14:creationId xmlns:p14="http://schemas.microsoft.com/office/powerpoint/2010/main" val="280135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54368F-3676-4E49-9C8D-514794700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Responsible evaluation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EA420B-357F-7B48-833E-B5EC46F45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E1B99-8AB7-7148-9AE1-9094967B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4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BE29A-D1C3-0D4A-9265-95018854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Evaluative Inquiry’s method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0653901-416E-6740-B3DD-49D5C89DA9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645" y="1399032"/>
          <a:ext cx="6950710" cy="4980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5355">
                  <a:extLst>
                    <a:ext uri="{9D8B030D-6E8A-4147-A177-3AD203B41FA5}">
                      <a16:colId xmlns:a16="http://schemas.microsoft.com/office/drawing/2014/main" val="862101464"/>
                    </a:ext>
                  </a:extLst>
                </a:gridCol>
                <a:gridCol w="3475355">
                  <a:extLst>
                    <a:ext uri="{9D8B030D-6E8A-4147-A177-3AD203B41FA5}">
                      <a16:colId xmlns:a16="http://schemas.microsoft.com/office/drawing/2014/main" val="2264679061"/>
                    </a:ext>
                  </a:extLst>
                </a:gridCol>
              </a:tblGrid>
              <a:tr h="79200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1. Exploration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2"/>
                          </a:solidFill>
                          <a:effectLst/>
                        </a:rPr>
                        <a:t>What are the central issues and questions of the project? Document analysis and conversations with client. 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824226"/>
                  </a:ext>
                </a:extLst>
              </a:tr>
              <a:tr h="6342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Design of research approach and specification of combination of methods</a:t>
                      </a:r>
                      <a:r>
                        <a:rPr lang="en-US" sz="1200" u="none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31327"/>
                  </a:ext>
                </a:extLst>
              </a:tr>
              <a:tr h="191618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2. Data collection and analysis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# Contextual Response Analysis (</a:t>
                      </a:r>
                      <a:r>
                        <a:rPr lang="en-US" sz="1200" dirty="0" err="1">
                          <a:solidFill>
                            <a:schemeClr val="tx2"/>
                          </a:solidFill>
                          <a:effectLst/>
                        </a:rPr>
                        <a:t>Prins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, n.d.); contextual </a:t>
                      </a:r>
                      <a:r>
                        <a:rPr lang="en-US" sz="1200" dirty="0" err="1">
                          <a:solidFill>
                            <a:schemeClr val="tx2"/>
                          </a:solidFill>
                          <a:effectLst/>
                        </a:rPr>
                        <a:t>scientometrics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 (Waltman &amp; van Eck, 2016); bibliographic coupling; co-citation analyses; Area Based Connectedness (Noyons, 2018)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# Interviews with researchers and stakeholders about institutional organization, academic themes, output and impact. 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721708"/>
                  </a:ext>
                </a:extLst>
              </a:tr>
              <a:tr h="786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Workshops – data collection for SWOT analysis and/or testing of hypotheses.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031599"/>
                  </a:ext>
                </a:extLst>
              </a:tr>
              <a:tr h="851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3. Reporting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Analysis of institutional organization as well as the relations between academic themes, output and impact. SWOT. Suggestions for self-assessment. 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25399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BF6D2-2C96-3044-B93D-20A9573F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31EF-8B9E-D049-B940-34A6A7BD6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PThU</a:t>
            </a:r>
            <a:r>
              <a:rPr lang="en-US" dirty="0"/>
              <a:t> data collection and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2F90E-EB5A-3647-A895-58AEDADF3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Contextual Response Analysis: (online) analysis of users of research results to establish which (potentially unknown) users are being reached. </a:t>
            </a:r>
          </a:p>
          <a:p>
            <a:r>
              <a:rPr lang="en-US" sz="2200" dirty="0">
                <a:solidFill>
                  <a:schemeClr val="tx2"/>
                </a:solidFill>
              </a:rPr>
              <a:t>Interviews with employees and stakeholders about the institutional organization and impact pathways: connections between themes and ambitions; mobilization of people and resources; outputs; impact on societal, academic and professional domain.</a:t>
            </a:r>
          </a:p>
          <a:p>
            <a:r>
              <a:rPr lang="en-US" sz="2200" dirty="0">
                <a:solidFill>
                  <a:schemeClr val="tx2"/>
                </a:solidFill>
              </a:rPr>
              <a:t>Workshop to test hypotheses and collect material for SWOT.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4FAE5-696E-9341-A44E-BC48570C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1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60034-9A35-4292-AD21-BFC4CB0CE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CRA analysis: different </a:t>
            </a:r>
            <a:r>
              <a:rPr lang="nl-NL" dirty="0" err="1"/>
              <a:t>profiles</a:t>
            </a:r>
            <a:r>
              <a:rPr lang="nl-NL" dirty="0"/>
              <a:t>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44D1B-F9C9-4CBE-8627-C7198433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6BAAF-F35B-4628-A4A5-C725C2A60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93BF2-8DE2-4A8B-94F0-60C2D46A2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13CC-95ED-49DE-8C64-5035755D942B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6827A-B824-45C1-9681-3D1C635BC9F4}"/>
              </a:ext>
            </a:extLst>
          </p:cNvPr>
          <p:cNvSpPr txBox="1"/>
          <p:nvPr/>
        </p:nvSpPr>
        <p:spPr>
          <a:xfrm>
            <a:off x="827584" y="5363461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dirty="0"/>
              <a:t>Research teams have </a:t>
            </a:r>
            <a:r>
              <a:rPr lang="nl-NL" dirty="0" err="1"/>
              <a:t>distinct</a:t>
            </a:r>
            <a:r>
              <a:rPr lang="nl-NL" dirty="0"/>
              <a:t> </a:t>
            </a:r>
            <a:r>
              <a:rPr lang="nl-NL" dirty="0" err="1"/>
              <a:t>profiles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B4E4A8-11D3-4402-9CEB-540BFF7C19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566" y="1396885"/>
            <a:ext cx="3955753" cy="3775371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C628288-3C4A-4D98-9C66-51F5A4EED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56447" y="1409011"/>
            <a:ext cx="3871269" cy="37753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D9741D-4DFA-4217-B4BC-8F4794539A1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1853" y="1409010"/>
            <a:ext cx="3871269" cy="377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3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5C3E6-9935-5745-BA1A-A541FE98B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affinities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E2464-E297-944B-9E69-2C1DD9C1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6C7E60-D624-6D47-9EF3-6E27835A2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7" y="1484313"/>
            <a:ext cx="7447846" cy="4537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20A331-D583-944A-8249-87141DAC2703}"/>
              </a:ext>
            </a:extLst>
          </p:cNvPr>
          <p:cNvSpPr txBox="1"/>
          <p:nvPr/>
        </p:nvSpPr>
        <p:spPr>
          <a:xfrm>
            <a:off x="1111170" y="6377651"/>
            <a:ext cx="4657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PThU</a:t>
            </a:r>
            <a:r>
              <a:rPr lang="en-US" dirty="0"/>
              <a:t> staff connected in co-citation map</a:t>
            </a:r>
          </a:p>
        </p:txBody>
      </p:sp>
    </p:spTree>
    <p:extLst>
      <p:ext uri="{BB962C8B-B14F-4D97-AF65-F5344CB8AC3E}">
        <p14:creationId xmlns:p14="http://schemas.microsoft.com/office/powerpoint/2010/main" val="542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evaluative inquiry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60" y="1399032"/>
            <a:ext cx="8435280" cy="453650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Detailed analysis of:</a:t>
            </a:r>
          </a:p>
          <a:p>
            <a:pPr lvl="1">
              <a:spcAft>
                <a:spcPts val="600"/>
              </a:spcAft>
              <a:buFont typeface="Courier New" charset="0"/>
              <a:buChar char="o"/>
            </a:pPr>
            <a:r>
              <a:rPr lang="en-US" sz="2200" dirty="0">
                <a:solidFill>
                  <a:schemeClr val="tx2"/>
                </a:solidFill>
              </a:rPr>
              <a:t>Evolution and transformation of research topics</a:t>
            </a:r>
          </a:p>
          <a:p>
            <a:pPr lvl="1">
              <a:spcAft>
                <a:spcPts val="600"/>
              </a:spcAft>
              <a:buFont typeface="Courier New" charset="0"/>
              <a:buChar char="o"/>
            </a:pPr>
            <a:r>
              <a:rPr lang="en-US" sz="2200" dirty="0">
                <a:solidFill>
                  <a:schemeClr val="tx2"/>
                </a:solidFill>
              </a:rPr>
              <a:t>Possibility to diversify and protect local excellence</a:t>
            </a:r>
          </a:p>
          <a:p>
            <a:pPr marL="742950" lvl="2" indent="-342900">
              <a:spcBef>
                <a:spcPts val="1400"/>
              </a:spcBef>
              <a:buFont typeface="Courier New" charset="0"/>
              <a:buChar char="o"/>
            </a:pPr>
            <a:r>
              <a:rPr lang="en-US" sz="2200" dirty="0">
                <a:solidFill>
                  <a:schemeClr val="tx2"/>
                </a:solidFill>
              </a:rPr>
              <a:t>Translation knowledge in outputs, outcomes, impacts</a:t>
            </a:r>
          </a:p>
          <a:p>
            <a:pPr marL="742950" lvl="2" indent="-342900">
              <a:spcBef>
                <a:spcPts val="1400"/>
              </a:spcBef>
              <a:buFont typeface="Courier New" charset="0"/>
              <a:buChar char="o"/>
            </a:pPr>
            <a:r>
              <a:rPr lang="en-US" sz="2200" dirty="0">
                <a:solidFill>
                  <a:schemeClr val="tx2"/>
                </a:solidFill>
              </a:rPr>
              <a:t>Distinction between different phases of generating impact (scientific, societal)</a:t>
            </a:r>
          </a:p>
          <a:p>
            <a:pPr lvl="1">
              <a:buFont typeface="Courier New" charset="0"/>
              <a:buChar char="o"/>
            </a:pPr>
            <a:r>
              <a:rPr lang="en-US" sz="2200" dirty="0">
                <a:solidFill>
                  <a:schemeClr val="tx2"/>
                </a:solidFill>
              </a:rPr>
              <a:t>Involved networks of actors and types of resources</a:t>
            </a:r>
          </a:p>
          <a:p>
            <a:pPr lvl="1">
              <a:buFont typeface="Courier New" charset="0"/>
              <a:buChar char="o"/>
            </a:pPr>
            <a:r>
              <a:rPr lang="en-US" sz="2200" dirty="0">
                <a:solidFill>
                  <a:schemeClr val="tx2"/>
                </a:solidFill>
              </a:rPr>
              <a:t>Influence research on academic and societal networks and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3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42F3F-44BB-4748-923E-04285DDDA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35" y="1124744"/>
            <a:ext cx="8229600" cy="5184576"/>
          </a:xfrm>
        </p:spPr>
        <p:txBody>
          <a:bodyPr/>
          <a:lstStyle/>
          <a:p>
            <a:r>
              <a:rPr lang="en-US" sz="2600" dirty="0">
                <a:solidFill>
                  <a:schemeClr val="tx2"/>
                </a:solidFill>
              </a:rPr>
              <a:t>Characteristics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tailor made and modular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content oriented, learning capacity central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mixed methods approach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Indicators </a:t>
            </a:r>
            <a:r>
              <a:rPr lang="en-US" sz="2000" dirty="0">
                <a:solidFill>
                  <a:schemeClr val="tx2"/>
                </a:solidFill>
                <a:sym typeface="Wingdings" pitchFamily="2" charset="2"/>
              </a:rPr>
              <a:t>as ‘proxies’ for narratives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600" dirty="0">
                <a:solidFill>
                  <a:schemeClr val="tx2"/>
                </a:solidFill>
              </a:rPr>
              <a:t>Makes visible: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mission and research topics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communication and collaboration patterns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all types of output and results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conditions for research and infrastructure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process determinants (</a:t>
            </a:r>
            <a:r>
              <a:rPr lang="en-US" sz="2000" dirty="0" err="1">
                <a:solidFill>
                  <a:schemeClr val="tx2"/>
                </a:solidFill>
              </a:rPr>
              <a:t>eg</a:t>
            </a:r>
            <a:r>
              <a:rPr lang="en-US" sz="2000" dirty="0">
                <a:solidFill>
                  <a:schemeClr val="tx2"/>
                </a:solidFill>
              </a:rPr>
              <a:t> open science, gender diversity)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3570E-7B9C-0A46-ADCA-2FB05183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96A58-BCA7-554F-A540-7502045D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do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it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CDE84-9B28-6E49-AF5B-F889F0EC3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184" y="1484783"/>
            <a:ext cx="8686800" cy="453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Can serve as a starting point to develop or refine the missions of the organization</a:t>
            </a:r>
          </a:p>
          <a:p>
            <a:r>
              <a:rPr lang="en-US" dirty="0">
                <a:solidFill>
                  <a:schemeClr val="tx2"/>
                </a:solidFill>
              </a:rPr>
              <a:t>Based on the views and experiences of researchers and users (bottom up)</a:t>
            </a:r>
          </a:p>
          <a:p>
            <a:r>
              <a:rPr lang="en-US" dirty="0">
                <a:solidFill>
                  <a:schemeClr val="tx2"/>
                </a:solidFill>
              </a:rPr>
              <a:t>Articulating what is already going on</a:t>
            </a:r>
          </a:p>
          <a:p>
            <a:r>
              <a:rPr lang="en-US" dirty="0">
                <a:solidFill>
                  <a:schemeClr val="tx2"/>
                </a:solidFill>
              </a:rPr>
              <a:t>And identifying new possibilities</a:t>
            </a:r>
          </a:p>
          <a:p>
            <a:pPr lvl="2"/>
            <a:r>
              <a:rPr lang="en-US" sz="2000" dirty="0">
                <a:solidFill>
                  <a:schemeClr val="tx2"/>
                </a:solidFill>
              </a:rPr>
              <a:t>New audiences, existing ones</a:t>
            </a:r>
          </a:p>
          <a:p>
            <a:pPr lvl="2"/>
            <a:r>
              <a:rPr lang="en-US" sz="2000" dirty="0">
                <a:solidFill>
                  <a:schemeClr val="tx2"/>
                </a:solidFill>
              </a:rPr>
              <a:t>Ways of communication next to books and articles</a:t>
            </a:r>
          </a:p>
          <a:p>
            <a:pPr lvl="2"/>
            <a:r>
              <a:rPr lang="en-US" sz="2000" dirty="0">
                <a:solidFill>
                  <a:schemeClr val="tx2"/>
                </a:solidFill>
              </a:rPr>
              <a:t>A clearer structure of the organization, in terms of programs, </a:t>
            </a:r>
            <a:r>
              <a:rPr lang="en-US" sz="2000" dirty="0" err="1">
                <a:solidFill>
                  <a:schemeClr val="tx2"/>
                </a:solidFill>
              </a:rPr>
              <a:t>centres</a:t>
            </a:r>
            <a:r>
              <a:rPr lang="en-US" sz="2000" dirty="0">
                <a:solidFill>
                  <a:schemeClr val="tx2"/>
                </a:solidFill>
              </a:rPr>
              <a:t> and projects</a:t>
            </a:r>
          </a:p>
          <a:p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08C6-939D-D441-9291-706AC4216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Map interactions rather than output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40D49-4486-CC4D-B084-AFBBA07F26A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Innovation interactions take place in </a:t>
            </a:r>
            <a:r>
              <a:rPr lang="en-US" dirty="0" err="1">
                <a:solidFill>
                  <a:schemeClr val="tx2"/>
                </a:solidFill>
              </a:rPr>
              <a:t>heterogeous</a:t>
            </a:r>
            <a:r>
              <a:rPr lang="en-US" dirty="0">
                <a:solidFill>
                  <a:schemeClr val="tx2"/>
                </a:solidFill>
              </a:rPr>
              <a:t> networks of actors</a:t>
            </a:r>
          </a:p>
          <a:p>
            <a:r>
              <a:rPr lang="en-US" dirty="0">
                <a:solidFill>
                  <a:schemeClr val="tx2"/>
                </a:solidFill>
              </a:rPr>
              <a:t>Science is “applied” in translation processes: science is not immediately useful</a:t>
            </a:r>
          </a:p>
          <a:p>
            <a:r>
              <a:rPr lang="en-US" dirty="0">
                <a:solidFill>
                  <a:schemeClr val="tx2"/>
                </a:solidFill>
              </a:rPr>
              <a:t>Mapping impact means mapping these interaction processes rather than isolated impact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47313-7029-5549-ABE3-5B505771BE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08BE56-30BB-4C29-99CD-622CCF83A6AB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6" descr="http://www.vosviewer.com/media/images/content/3a62b50f9c73942203b27298338aa9c1__278.png">
            <a:extLst>
              <a:ext uri="{FF2B5EF4-FFF2-40B4-BE49-F238E27FC236}">
                <a16:creationId xmlns:a16="http://schemas.microsoft.com/office/drawing/2014/main" id="{8C342E1B-1258-AE47-AE18-CB13E7185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95401"/>
            <a:ext cx="2746366" cy="184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vosviewer.com/media/images/content/ac2da3441d544c2c189418095b6019f4__278.png">
            <a:extLst>
              <a:ext uri="{FF2B5EF4-FFF2-40B4-BE49-F238E27FC236}">
                <a16:creationId xmlns:a16="http://schemas.microsoft.com/office/drawing/2014/main" id="{4D1D62F5-A984-DA4B-8046-06D1A496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307" y="3127058"/>
            <a:ext cx="2746365" cy="170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vosviewer.com/media/images/content/3193a9b59d5b20d43d536a0ec8180556__278.png">
            <a:extLst>
              <a:ext uri="{FF2B5EF4-FFF2-40B4-BE49-F238E27FC236}">
                <a16:creationId xmlns:a16="http://schemas.microsoft.com/office/drawing/2014/main" id="{C07EFEAB-D6DF-1F4B-9951-B2723BC18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81935"/>
            <a:ext cx="2746364" cy="170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511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03" y="53777"/>
            <a:ext cx="6624736" cy="68127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8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-8930" y="241101"/>
            <a:ext cx="9161859" cy="89296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1228949" y="1799332"/>
            <a:ext cx="6974086" cy="343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tabLst>
                <a:tab pos="642915" algn="l"/>
              </a:tabLst>
            </a:pPr>
            <a:r>
              <a:rPr lang="en-US" sz="2500" dirty="0">
                <a:solidFill>
                  <a:schemeClr val="tx2">
                    <a:lumMod val="75000"/>
                  </a:schemeClr>
                </a:solidFill>
                <a:ea typeface="ＭＳ Ｐゴシック" charset="0"/>
                <a:sym typeface="TheMix Regular" charset="0"/>
              </a:rPr>
              <a:t>aim is to give researchers a voice in evaluation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  <a:ea typeface="ＭＳ Ｐゴシック" charset="0"/>
                <a:sym typeface="TheMix Regular" charset="0"/>
              </a:rPr>
              <a:t> </a:t>
            </a:r>
          </a:p>
          <a:p>
            <a:pPr>
              <a:tabLst>
                <a:tab pos="642915" algn="l"/>
              </a:tabLst>
            </a:pPr>
            <a:endParaRPr lang="en-US" sz="2100" dirty="0">
              <a:solidFill>
                <a:schemeClr val="tx2">
                  <a:lumMod val="75000"/>
                </a:schemeClr>
              </a:solidFill>
              <a:ea typeface="ＭＳ Ｐゴシック" charset="0"/>
              <a:sym typeface="TheMix Regular" charset="0"/>
            </a:endParaRPr>
          </a:p>
          <a:p>
            <a:pPr>
              <a:tabLst>
                <a:tab pos="642915" algn="l"/>
              </a:tabLst>
            </a:pPr>
            <a:endParaRPr lang="en-US" sz="800" dirty="0">
              <a:solidFill>
                <a:schemeClr val="tx2">
                  <a:lumMod val="75000"/>
                </a:schemeClr>
              </a:solidFill>
              <a:ea typeface="ＭＳ Ｐゴシック" charset="0"/>
              <a:sym typeface="TheMix Regular" charset="0"/>
            </a:endParaRPr>
          </a:p>
          <a:p>
            <a:pPr>
              <a:buClr>
                <a:srgbClr val="2176BF"/>
              </a:buClr>
              <a:buSzPct val="100000"/>
              <a:buFont typeface="Zapf Dingbats" charset="0"/>
              <a:buChar char="➡"/>
              <a:tabLst>
                <a:tab pos="642915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ea typeface="ＭＳ Ｐゴシック" charset="0"/>
                <a:sym typeface="TheMix Regular" charset="0"/>
              </a:rPr>
              <a:t>evidence based arguments</a:t>
            </a:r>
          </a:p>
          <a:p>
            <a:pPr>
              <a:buClr>
                <a:srgbClr val="2176BF"/>
              </a:buClr>
              <a:buSzPct val="100000"/>
              <a:buFont typeface="Zapf Dingbats" charset="0"/>
              <a:buChar char="➡"/>
              <a:tabLst>
                <a:tab pos="642915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ea typeface="ＭＳ Ｐゴシック" charset="0"/>
                <a:sym typeface="TheMix Regular" charset="0"/>
              </a:rPr>
              <a:t>shift to dialog orientation</a:t>
            </a:r>
          </a:p>
          <a:p>
            <a:pPr>
              <a:buClr>
                <a:srgbClr val="2176BF"/>
              </a:buClr>
              <a:buSzPct val="100000"/>
              <a:buFont typeface="Zapf Dingbats" charset="0"/>
              <a:buChar char="➡"/>
              <a:tabLst>
                <a:tab pos="642915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ea typeface="ＭＳ Ｐゴシック" charset="0"/>
                <a:sym typeface="TheMix Regular" charset="0"/>
              </a:rPr>
              <a:t>selection of indicators</a:t>
            </a:r>
          </a:p>
          <a:p>
            <a:pPr>
              <a:buClr>
                <a:srgbClr val="2176BF"/>
              </a:buClr>
              <a:buSzPct val="100000"/>
              <a:buFont typeface="Zapf Dingbats" charset="0"/>
              <a:buChar char="➡"/>
              <a:tabLst>
                <a:tab pos="642915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ea typeface="ＭＳ Ｐゴシック" charset="0"/>
                <a:sym typeface="TheMix Regular" charset="0"/>
              </a:rPr>
              <a:t>narrative component</a:t>
            </a:r>
          </a:p>
          <a:p>
            <a:pPr>
              <a:buClr>
                <a:srgbClr val="2176BF"/>
              </a:buClr>
              <a:buSzPct val="100000"/>
              <a:buFont typeface="Zapf Dingbats" charset="0"/>
              <a:buChar char="➡"/>
              <a:tabLst>
                <a:tab pos="642915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ea typeface="ＭＳ Ｐゴシック" charset="0"/>
                <a:sym typeface="TheMix Regular" charset="0"/>
              </a:rPr>
              <a:t>Good Evaluation Practices</a:t>
            </a:r>
          </a:p>
          <a:p>
            <a:pPr>
              <a:buClr>
                <a:srgbClr val="2176BF"/>
              </a:buClr>
              <a:buSzPct val="100000"/>
              <a:buFont typeface="Zapf Dingbats" charset="0"/>
              <a:buChar char="➡"/>
              <a:tabLst>
                <a:tab pos="642915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ea typeface="ＭＳ Ｐゴシック" charset="0"/>
                <a:sym typeface="TheMix Regular" charset="0"/>
              </a:rPr>
              <a:t>envisioned as web service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664" y="464344"/>
            <a:ext cx="3196828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/>
          </p:cNvSpPr>
          <p:nvPr/>
        </p:nvSpPr>
        <p:spPr bwMode="auto">
          <a:xfrm>
            <a:off x="4575349" y="405363"/>
            <a:ext cx="177929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900">
                <a:solidFill>
                  <a:srgbClr val="4D4D4D"/>
                </a:solidFill>
                <a:latin typeface="TheSans Bold" charset="0"/>
                <a:ea typeface="ＭＳ Ｐゴシック" charset="0"/>
                <a:sym typeface="TheSans Bold" charset="0"/>
              </a:rPr>
              <a:t>portfolio</a:t>
            </a:r>
          </a:p>
        </p:txBody>
      </p:sp>
      <p:grpSp>
        <p:nvGrpSpPr>
          <p:cNvPr id="20485" name="Group 10"/>
          <p:cNvGrpSpPr>
            <a:grpSpLocks/>
          </p:cNvGrpSpPr>
          <p:nvPr/>
        </p:nvGrpSpPr>
        <p:grpSpPr bwMode="auto">
          <a:xfrm rot="-5400000">
            <a:off x="4945931" y="2589610"/>
            <a:ext cx="3163342" cy="2723555"/>
            <a:chOff x="0" y="0"/>
            <a:chExt cx="2833" cy="2440"/>
          </a:xfrm>
        </p:grpSpPr>
        <p:grpSp>
          <p:nvGrpSpPr>
            <p:cNvPr id="20486" name="Group 8"/>
            <p:cNvGrpSpPr>
              <a:grpSpLocks/>
            </p:cNvGrpSpPr>
            <p:nvPr/>
          </p:nvGrpSpPr>
          <p:grpSpPr bwMode="auto">
            <a:xfrm>
              <a:off x="0" y="0"/>
              <a:ext cx="2833" cy="2440"/>
              <a:chOff x="0" y="0"/>
              <a:chExt cx="2833" cy="2440"/>
            </a:xfrm>
          </p:grpSpPr>
          <p:sp>
            <p:nvSpPr>
              <p:cNvPr id="20488" name="AutoShape 5"/>
              <p:cNvSpPr>
                <a:spLocks/>
              </p:cNvSpPr>
              <p:nvPr/>
            </p:nvSpPr>
            <p:spPr bwMode="auto">
              <a:xfrm rot="7199520">
                <a:off x="323" y="44"/>
                <a:ext cx="800" cy="1208"/>
              </a:xfrm>
              <a:prstGeom prst="roundRect">
                <a:avLst>
                  <a:gd name="adj" fmla="val 15000"/>
                </a:avLst>
              </a:prstGeom>
              <a:solidFill>
                <a:srgbClr val="676767"/>
              </a:solidFill>
              <a:ln w="25400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0" tIns="0" rIns="0" bIns="0" anchor="b"/>
              <a:lstStyle/>
              <a:p>
                <a:r>
                  <a:rPr lang="en-US" sz="1700">
                    <a:solidFill>
                      <a:srgbClr val="FFFFFF"/>
                    </a:solidFill>
                    <a:latin typeface="Arial Narrow" charset="0"/>
                    <a:ea typeface="ＭＳ Ｐゴシック" charset="0"/>
                    <a:sym typeface="Arial Narrow" charset="0"/>
                  </a:rPr>
                  <a:t>expertise</a:t>
                </a:r>
              </a:p>
            </p:txBody>
          </p:sp>
          <p:sp>
            <p:nvSpPr>
              <p:cNvPr id="20489" name="AutoShape 6"/>
              <p:cNvSpPr>
                <a:spLocks/>
              </p:cNvSpPr>
              <p:nvPr/>
            </p:nvSpPr>
            <p:spPr bwMode="auto">
              <a:xfrm rot="3597562">
                <a:off x="1714" y="47"/>
                <a:ext cx="800" cy="1200"/>
              </a:xfrm>
              <a:prstGeom prst="roundRect">
                <a:avLst>
                  <a:gd name="adj" fmla="val 15000"/>
                </a:avLst>
              </a:prstGeom>
              <a:solidFill>
                <a:srgbClr val="676767"/>
              </a:solidFill>
              <a:ln w="25400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1700">
                    <a:solidFill>
                      <a:srgbClr val="FFFFFF"/>
                    </a:solidFill>
                    <a:latin typeface="Arial Narrow" charset="0"/>
                    <a:ea typeface="ＭＳ Ｐゴシック" charset="0"/>
                    <a:sym typeface="Arial Narrow" charset="0"/>
                  </a:rPr>
                  <a:t>output</a:t>
                </a:r>
              </a:p>
            </p:txBody>
          </p:sp>
          <p:sp>
            <p:nvSpPr>
              <p:cNvPr id="20490" name="AutoShape 7"/>
              <p:cNvSpPr>
                <a:spLocks/>
              </p:cNvSpPr>
              <p:nvPr/>
            </p:nvSpPr>
            <p:spPr bwMode="auto">
              <a:xfrm rot="10800000">
                <a:off x="1015" y="1240"/>
                <a:ext cx="800" cy="1200"/>
              </a:xfrm>
              <a:prstGeom prst="roundRect">
                <a:avLst>
                  <a:gd name="adj" fmla="val 15000"/>
                </a:avLst>
              </a:prstGeom>
              <a:solidFill>
                <a:srgbClr val="676767"/>
              </a:solidFill>
              <a:ln w="25400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1700">
                    <a:solidFill>
                      <a:srgbClr val="FFFFFF"/>
                    </a:solidFill>
                    <a:latin typeface="Arial Narrow" charset="0"/>
                    <a:ea typeface="ＭＳ Ｐゴシック" charset="0"/>
                    <a:sym typeface="Arial Narrow" charset="0"/>
                  </a:rPr>
                  <a:t>influence</a:t>
                </a:r>
              </a:p>
            </p:txBody>
          </p:sp>
        </p:grpSp>
        <p:sp>
          <p:nvSpPr>
            <p:cNvPr id="20487" name="Oval 9"/>
            <p:cNvSpPr>
              <a:spLocks/>
            </p:cNvSpPr>
            <p:nvPr/>
          </p:nvSpPr>
          <p:spPr bwMode="auto">
            <a:xfrm rot="5400000">
              <a:off x="868" y="494"/>
              <a:ext cx="1096" cy="1096"/>
            </a:xfrm>
            <a:prstGeom prst="ellipse">
              <a:avLst/>
            </a:prstGeom>
            <a:solidFill>
              <a:srgbClr val="ADE188"/>
            </a:solidFill>
            <a:ln w="25400">
              <a:solidFill>
                <a:srgbClr val="96C41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343434"/>
                  </a:solidFill>
                  <a:latin typeface="Arial Narrow" charset="0"/>
                  <a:ea typeface="ＭＳ Ｐゴシック" charset="0"/>
                  <a:sym typeface="Arial Narrow" charset="0"/>
                </a:rPr>
                <a:t>narrative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701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 descr="economistsciencegoeswron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96" b="-1"/>
          <a:stretch/>
        </p:blipFill>
        <p:spPr>
          <a:xfrm>
            <a:off x="531790" y="476992"/>
            <a:ext cx="2581245" cy="2880000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r="33026"/>
          <a:stretch/>
        </p:blipFill>
        <p:spPr>
          <a:xfrm>
            <a:off x="2966382" y="2896888"/>
            <a:ext cx="3164114" cy="3048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3878" y="4820031"/>
            <a:ext cx="3048000" cy="2032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9939" y="3097798"/>
            <a:ext cx="2400300" cy="33909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967" y="3789040"/>
            <a:ext cx="2194286" cy="2880000"/>
          </a:xfrm>
          <a:prstGeom prst="rect">
            <a:avLst/>
          </a:prstGeom>
        </p:spPr>
      </p:pic>
      <p:pic>
        <p:nvPicPr>
          <p:cNvPr id="3" name="Afbeelding 2" descr="Screen Shot 2015-08-26 at 10.48.1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66" y="188640"/>
            <a:ext cx="4240372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7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/>
          </p:cNvSpPr>
          <p:nvPr/>
        </p:nvSpPr>
        <p:spPr bwMode="auto">
          <a:xfrm>
            <a:off x="-2382" y="354807"/>
            <a:ext cx="9148763" cy="8929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2E2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44710">
              <a:defRPr/>
            </a:pPr>
            <a:endParaRPr lang="en-US" sz="2400">
              <a:solidFill>
                <a:srgbClr val="1D3EE2"/>
              </a:solidFill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314" name="AutoShape 2"/>
          <p:cNvSpPr>
            <a:spLocks/>
          </p:cNvSpPr>
          <p:nvPr/>
        </p:nvSpPr>
        <p:spPr bwMode="auto">
          <a:xfrm>
            <a:off x="1498996" y="468313"/>
            <a:ext cx="6275067" cy="7556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 defTabSz="344710">
              <a:defRPr/>
            </a:pPr>
            <a:r>
              <a:rPr lang="en-US" sz="4700" b="1" dirty="0">
                <a:solidFill>
                  <a:srgbClr val="0365C0"/>
                </a:solidFill>
                <a:latin typeface="Frutiger" charset="0"/>
                <a:cs typeface="Frutiger" charset="0"/>
                <a:sym typeface="Frutiger" charset="0"/>
              </a:rPr>
              <a:t>ACUMEN Portfolio</a:t>
            </a:r>
            <a:endParaRPr lang="en-US" dirty="0">
              <a:cs typeface="Helvetica Light" charset="0"/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88727" y="1756569"/>
            <a:ext cx="4365426" cy="4140994"/>
            <a:chOff x="0" y="0"/>
            <a:chExt cx="11641592" cy="8282059"/>
          </a:xfrm>
        </p:grpSpPr>
        <p:sp>
          <p:nvSpPr>
            <p:cNvPr id="13316" name="AutoShape 4"/>
            <p:cNvSpPr>
              <a:spLocks/>
            </p:cNvSpPr>
            <p:nvPr/>
          </p:nvSpPr>
          <p:spPr bwMode="auto">
            <a:xfrm>
              <a:off x="0" y="0"/>
              <a:ext cx="11641592" cy="8282059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DBECFF"/>
                </a:gs>
                <a:gs pos="100000">
                  <a:srgbClr val="7898E9"/>
                </a:gs>
              </a:gsLst>
              <a:lin ang="2700000"/>
            </a:gradFill>
            <a:ln>
              <a:noFill/>
            </a:ln>
            <a:effectLst>
              <a:outerShdw blurRad="50800" dist="25400" dir="54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1300">
                <a:solidFill>
                  <a:srgbClr val="FFFFFF"/>
                </a:solidFill>
                <a:cs typeface="Helvetica Light" charset="0"/>
              </a:endParaRPr>
            </a:p>
          </p:txBody>
        </p:sp>
        <p:grpSp>
          <p:nvGrpSpPr>
            <p:cNvPr id="13323" name="Group 5"/>
            <p:cNvGrpSpPr>
              <a:grpSpLocks/>
            </p:cNvGrpSpPr>
            <p:nvPr/>
          </p:nvGrpSpPr>
          <p:grpSpPr bwMode="auto">
            <a:xfrm>
              <a:off x="523312" y="331402"/>
              <a:ext cx="10426072" cy="2784699"/>
              <a:chOff x="2398064" y="-446812"/>
              <a:chExt cx="10426072" cy="2784699"/>
            </a:xfrm>
          </p:grpSpPr>
          <p:sp>
            <p:nvSpPr>
              <p:cNvPr id="13318" name="AutoShape 6"/>
              <p:cNvSpPr>
                <a:spLocks/>
              </p:cNvSpPr>
              <p:nvPr/>
            </p:nvSpPr>
            <p:spPr bwMode="auto">
              <a:xfrm>
                <a:off x="2398647" y="-446424"/>
                <a:ext cx="10425519" cy="2784499"/>
              </a:xfrm>
              <a:prstGeom prst="roundRect">
                <a:avLst>
                  <a:gd name="adj" fmla="val 22866"/>
                </a:avLst>
              </a:prstGeom>
              <a:solidFill>
                <a:srgbClr val="D9D9D9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pPr defTabSz="619411">
                  <a:defRPr/>
                </a:pPr>
                <a:endParaRPr lang="en-US" sz="2400">
                  <a:solidFill>
                    <a:srgbClr val="FFFFFF"/>
                  </a:solidFill>
                  <a:latin typeface="Calibri" charset="0"/>
                  <a:cs typeface="Calibri" charset="0"/>
                  <a:sym typeface="Calibri" charset="0"/>
                </a:endParaRPr>
              </a:p>
            </p:txBody>
          </p:sp>
          <p:sp>
            <p:nvSpPr>
              <p:cNvPr id="2" name="AutoShape 7"/>
              <p:cNvSpPr>
                <a:spLocks/>
              </p:cNvSpPr>
              <p:nvPr/>
            </p:nvSpPr>
            <p:spPr bwMode="auto">
              <a:xfrm>
                <a:off x="2771724" y="-333710"/>
                <a:ext cx="9961952" cy="236857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defTabSz="619411">
                  <a:defRPr/>
                </a:pPr>
                <a:r>
                  <a:rPr lang="en-US" sz="2200">
                    <a:solidFill>
                      <a:srgbClr val="4950A8"/>
                    </a:solidFill>
                    <a:latin typeface="Calibri" charset="0"/>
                    <a:cs typeface="Calibri" charset="0"/>
                    <a:sym typeface="Calibri" charset="0"/>
                  </a:rPr>
                  <a:t>Career Narrative</a:t>
                </a:r>
                <a:br>
                  <a:rPr lang="en-US">
                    <a:solidFill>
                      <a:srgbClr val="595959"/>
                    </a:solidFill>
                    <a:latin typeface="Calibri" charset="0"/>
                    <a:cs typeface="Calibri" charset="0"/>
                    <a:sym typeface="Calibri" charset="0"/>
                  </a:rPr>
                </a:br>
                <a:r>
                  <a:rPr lang="en-US" sz="1300">
                    <a:solidFill>
                      <a:srgbClr val="595959"/>
                    </a:solidFill>
                    <a:latin typeface="Calibri" charset="0"/>
                    <a:cs typeface="Calibri" charset="0"/>
                    <a:sym typeface="Calibri" charset="0"/>
                  </a:rPr>
                  <a:t>Links expertise, output, and influence together in an evidence-based argument; included content is negotiated with evaluator and tailored to the particular evaluation</a:t>
                </a:r>
                <a:endParaRPr lang="en-US">
                  <a:cs typeface="Helvetica Light" charset="0"/>
                </a:endParaRPr>
              </a:p>
            </p:txBody>
          </p:sp>
        </p:grpSp>
        <p:grpSp>
          <p:nvGrpSpPr>
            <p:cNvPr id="13324" name="Group 8"/>
            <p:cNvGrpSpPr>
              <a:grpSpLocks/>
            </p:cNvGrpSpPr>
            <p:nvPr/>
          </p:nvGrpSpPr>
          <p:grpSpPr bwMode="auto">
            <a:xfrm>
              <a:off x="4113490" y="3356852"/>
              <a:ext cx="3316515" cy="4753216"/>
              <a:chOff x="0" y="0"/>
              <a:chExt cx="3316514" cy="4753215"/>
            </a:xfrm>
          </p:grpSpPr>
          <p:sp>
            <p:nvSpPr>
              <p:cNvPr id="13321" name="AutoShape 9"/>
              <p:cNvSpPr>
                <a:spLocks/>
              </p:cNvSpPr>
              <p:nvPr/>
            </p:nvSpPr>
            <p:spPr bwMode="auto">
              <a:xfrm>
                <a:off x="-117" y="739"/>
                <a:ext cx="3316417" cy="4565688"/>
              </a:xfrm>
              <a:prstGeom prst="roundRect">
                <a:avLst>
                  <a:gd name="adj" fmla="val 21935"/>
                </a:avLst>
              </a:prstGeom>
              <a:solidFill>
                <a:srgbClr val="595959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pPr defTabSz="619411">
                  <a:defRPr/>
                </a:pPr>
                <a:endParaRPr lang="en-US" sz="2400">
                  <a:solidFill>
                    <a:srgbClr val="FFFFFF"/>
                  </a:solidFill>
                  <a:latin typeface="Calibri" charset="0"/>
                  <a:cs typeface="Calibri" charset="0"/>
                  <a:sym typeface="Calibri" charset="0"/>
                </a:endParaRPr>
              </a:p>
            </p:txBody>
          </p:sp>
          <p:sp>
            <p:nvSpPr>
              <p:cNvPr id="13322" name="AutoShape 10"/>
              <p:cNvSpPr>
                <a:spLocks/>
              </p:cNvSpPr>
              <p:nvPr/>
            </p:nvSpPr>
            <p:spPr bwMode="auto">
              <a:xfrm>
                <a:off x="326921" y="124565"/>
                <a:ext cx="2782996" cy="46291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defTabSz="619411">
                  <a:defRPr/>
                </a:pPr>
                <a:r>
                  <a:rPr lang="en-US" sz="220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Output</a:t>
                </a:r>
              </a:p>
              <a:p>
                <a:pPr defTabSz="619411">
                  <a:defRPr/>
                </a:pPr>
                <a:endParaRPr lang="en-US" sz="500">
                  <a:solidFill>
                    <a:srgbClr val="FFFFFF"/>
                  </a:solidFill>
                  <a:latin typeface="Calibri" charset="0"/>
                  <a:cs typeface="Calibri" charset="0"/>
                  <a:sym typeface="Calibri" charset="0"/>
                </a:endParaRPr>
              </a:p>
              <a:p>
                <a:pPr defTabSz="619411">
                  <a:defRPr/>
                </a:pPr>
                <a:r>
                  <a:rPr lang="en-US" sz="110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publications</a:t>
                </a:r>
              </a:p>
              <a:p>
                <a:pPr defTabSz="619411">
                  <a:defRPr/>
                </a:pPr>
                <a:r>
                  <a:rPr lang="en-US" sz="110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public media</a:t>
                </a:r>
              </a:p>
              <a:p>
                <a:pPr defTabSz="619411">
                  <a:defRPr/>
                </a:pPr>
                <a:r>
                  <a:rPr lang="en-US" sz="110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teaching</a:t>
                </a:r>
              </a:p>
              <a:p>
                <a:pPr defTabSz="619411">
                  <a:defRPr/>
                </a:pPr>
                <a:r>
                  <a:rPr lang="en-US" sz="110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web/social media</a:t>
                </a:r>
              </a:p>
              <a:p>
                <a:pPr defTabSz="619411">
                  <a:defRPr/>
                </a:pPr>
                <a:r>
                  <a:rPr lang="en-US" sz="110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data sets</a:t>
                </a:r>
              </a:p>
              <a:p>
                <a:pPr defTabSz="619411">
                  <a:defRPr/>
                </a:pPr>
                <a:r>
                  <a:rPr lang="en-US" sz="110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software/tools</a:t>
                </a:r>
              </a:p>
              <a:p>
                <a:pPr defTabSz="619411">
                  <a:defRPr/>
                </a:pPr>
                <a:r>
                  <a:rPr lang="en-US" sz="110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infrastructure</a:t>
                </a:r>
              </a:p>
              <a:p>
                <a:pPr defTabSz="619411">
                  <a:defRPr/>
                </a:pPr>
                <a:r>
                  <a:rPr lang="en-US" sz="110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grant proposals</a:t>
                </a:r>
                <a:endParaRPr lang="en-US">
                  <a:cs typeface="Helvetica Light" charset="0"/>
                </a:endParaRPr>
              </a:p>
            </p:txBody>
          </p:sp>
        </p:grpSp>
        <p:grpSp>
          <p:nvGrpSpPr>
            <p:cNvPr id="13325" name="Group 11"/>
            <p:cNvGrpSpPr>
              <a:grpSpLocks/>
            </p:cNvGrpSpPr>
            <p:nvPr/>
          </p:nvGrpSpPr>
          <p:grpSpPr bwMode="auto">
            <a:xfrm>
              <a:off x="533421" y="3357591"/>
              <a:ext cx="3316417" cy="4564103"/>
              <a:chOff x="646" y="739"/>
              <a:chExt cx="3316416" cy="4564102"/>
            </a:xfrm>
          </p:grpSpPr>
          <p:sp>
            <p:nvSpPr>
              <p:cNvPr id="3" name="AutoShape 12"/>
              <p:cNvSpPr>
                <a:spLocks/>
              </p:cNvSpPr>
              <p:nvPr/>
            </p:nvSpPr>
            <p:spPr bwMode="auto">
              <a:xfrm>
                <a:off x="646" y="739"/>
                <a:ext cx="3316416" cy="4564102"/>
              </a:xfrm>
              <a:prstGeom prst="roundRect">
                <a:avLst>
                  <a:gd name="adj" fmla="val 21935"/>
                </a:avLst>
              </a:prstGeom>
              <a:solidFill>
                <a:srgbClr val="595959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pPr defTabSz="619411">
                  <a:defRPr/>
                </a:pPr>
                <a:endParaRPr lang="en-US" sz="2400">
                  <a:solidFill>
                    <a:srgbClr val="FFFFFF"/>
                  </a:solidFill>
                  <a:latin typeface="Calibri" charset="0"/>
                  <a:cs typeface="Calibri" charset="0"/>
                  <a:sym typeface="Calibri" charset="0"/>
                </a:endParaRPr>
              </a:p>
            </p:txBody>
          </p:sp>
          <p:sp>
            <p:nvSpPr>
              <p:cNvPr id="4" name="AutoShape 13"/>
              <p:cNvSpPr>
                <a:spLocks/>
              </p:cNvSpPr>
              <p:nvPr/>
            </p:nvSpPr>
            <p:spPr bwMode="auto">
              <a:xfrm>
                <a:off x="38749" y="130914"/>
                <a:ext cx="3278312" cy="397195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defTabSz="619411">
                  <a:defRPr/>
                </a:pPr>
                <a:r>
                  <a:rPr lang="en-US" sz="22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Expertise</a:t>
                </a:r>
              </a:p>
              <a:p>
                <a:pPr defTabSz="619411">
                  <a:defRPr/>
                </a:pPr>
                <a:br>
                  <a:rPr lang="en-US" sz="5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</a:b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scientific/scholarly</a:t>
                </a:r>
              </a:p>
              <a:p>
                <a:pPr defTabSz="619411"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technological</a:t>
                </a:r>
              </a:p>
              <a:p>
                <a:pPr defTabSz="619411"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communication</a:t>
                </a:r>
              </a:p>
              <a:p>
                <a:pPr defTabSz="619411"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organizational</a:t>
                </a:r>
              </a:p>
              <a:p>
                <a:pPr defTabSz="619411"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knowledge transfer</a:t>
                </a:r>
              </a:p>
              <a:p>
                <a:pPr defTabSz="619411"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educational</a:t>
                </a:r>
                <a:endParaRPr lang="en-US" dirty="0">
                  <a:cs typeface="Helvetica Light" charset="0"/>
                </a:endParaRPr>
              </a:p>
            </p:txBody>
          </p:sp>
        </p:grpSp>
        <p:grpSp>
          <p:nvGrpSpPr>
            <p:cNvPr id="13326" name="Group 14"/>
            <p:cNvGrpSpPr>
              <a:grpSpLocks/>
            </p:cNvGrpSpPr>
            <p:nvPr/>
          </p:nvGrpSpPr>
          <p:grpSpPr bwMode="auto">
            <a:xfrm>
              <a:off x="7694913" y="3357591"/>
              <a:ext cx="3690039" cy="4564103"/>
              <a:chOff x="709" y="739"/>
              <a:chExt cx="3690038" cy="4564102"/>
            </a:xfrm>
          </p:grpSpPr>
          <p:sp>
            <p:nvSpPr>
              <p:cNvPr id="13327" name="AutoShape 15"/>
              <p:cNvSpPr>
                <a:spLocks/>
              </p:cNvSpPr>
              <p:nvPr/>
            </p:nvSpPr>
            <p:spPr bwMode="auto">
              <a:xfrm>
                <a:off x="709" y="739"/>
                <a:ext cx="3316417" cy="4564102"/>
              </a:xfrm>
              <a:prstGeom prst="roundRect">
                <a:avLst>
                  <a:gd name="adj" fmla="val 21935"/>
                </a:avLst>
              </a:prstGeom>
              <a:solidFill>
                <a:srgbClr val="595959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pPr defTabSz="619411">
                  <a:defRPr/>
                </a:pPr>
                <a:endParaRPr lang="en-US" sz="2400">
                  <a:solidFill>
                    <a:srgbClr val="FFFFFF"/>
                  </a:solidFill>
                  <a:latin typeface="Calibri" charset="0"/>
                  <a:cs typeface="Calibri" charset="0"/>
                  <a:sym typeface="Calibri" charset="0"/>
                </a:endParaRPr>
              </a:p>
            </p:txBody>
          </p:sp>
          <p:sp>
            <p:nvSpPr>
              <p:cNvPr id="13328" name="AutoShape 16"/>
              <p:cNvSpPr>
                <a:spLocks/>
              </p:cNvSpPr>
              <p:nvPr/>
            </p:nvSpPr>
            <p:spPr bwMode="auto">
              <a:xfrm>
                <a:off x="305518" y="122976"/>
                <a:ext cx="3385229" cy="397989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defTabSz="619411">
                  <a:defRPr/>
                </a:pPr>
                <a:r>
                  <a:rPr lang="en-US" sz="22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Influence</a:t>
                </a:r>
                <a:br>
                  <a:rPr lang="en-US" sz="22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</a:br>
                <a:br>
                  <a:rPr lang="en-US" sz="8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</a:b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on science</a:t>
                </a:r>
              </a:p>
              <a:p>
                <a:pPr defTabSz="619411">
                  <a:defRPr/>
                </a:pPr>
                <a:endParaRPr lang="en-US" sz="500" dirty="0">
                  <a:solidFill>
                    <a:srgbClr val="FFFFFF"/>
                  </a:solidFill>
                  <a:latin typeface="Calibri" charset="0"/>
                  <a:cs typeface="Calibri" charset="0"/>
                  <a:sym typeface="Calibri" charset="0"/>
                </a:endParaRPr>
              </a:p>
              <a:p>
                <a:pPr defTabSz="619411"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on society</a:t>
                </a:r>
              </a:p>
              <a:p>
                <a:pPr defTabSz="619411">
                  <a:defRPr/>
                </a:pPr>
                <a:endParaRPr lang="en-US" sz="500" dirty="0">
                  <a:solidFill>
                    <a:srgbClr val="FFFFFF"/>
                  </a:solidFill>
                  <a:latin typeface="Calibri" charset="0"/>
                  <a:cs typeface="Calibri" charset="0"/>
                  <a:sym typeface="Calibri" charset="0"/>
                </a:endParaRPr>
              </a:p>
              <a:p>
                <a:pPr defTabSz="619411"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on economy</a:t>
                </a:r>
              </a:p>
              <a:p>
                <a:pPr defTabSz="619411">
                  <a:defRPr/>
                </a:pPr>
                <a:endParaRPr lang="en-US" sz="500" dirty="0">
                  <a:solidFill>
                    <a:srgbClr val="FFFFFF"/>
                  </a:solidFill>
                  <a:latin typeface="Calibri" charset="0"/>
                  <a:cs typeface="Calibri" charset="0"/>
                  <a:sym typeface="Calibri" charset="0"/>
                </a:endParaRPr>
              </a:p>
              <a:p>
                <a:pPr defTabSz="619411"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- on teaching</a:t>
                </a:r>
                <a:endParaRPr lang="en-US" dirty="0">
                  <a:cs typeface="Helvetica Light" charset="0"/>
                </a:endParaRPr>
              </a:p>
            </p:txBody>
          </p:sp>
        </p:grpSp>
      </p:grpSp>
      <p:sp>
        <p:nvSpPr>
          <p:cNvPr id="13329" name="AutoShape 17"/>
          <p:cNvSpPr>
            <a:spLocks/>
          </p:cNvSpPr>
          <p:nvPr/>
        </p:nvSpPr>
        <p:spPr bwMode="auto">
          <a:xfrm>
            <a:off x="5324475" y="1756569"/>
            <a:ext cx="3530203" cy="4140994"/>
          </a:xfrm>
          <a:prstGeom prst="roundRect">
            <a:avLst>
              <a:gd name="adj" fmla="val 12477"/>
            </a:avLst>
          </a:prstGeom>
          <a:solidFill>
            <a:srgbClr val="BDC1C0"/>
          </a:solidFill>
          <a:ln>
            <a:noFill/>
          </a:ln>
          <a:effectLst>
            <a:outerShdw blurRad="508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13330" name="AutoShape 18"/>
          <p:cNvSpPr>
            <a:spLocks/>
          </p:cNvSpPr>
          <p:nvPr/>
        </p:nvSpPr>
        <p:spPr bwMode="auto">
          <a:xfrm>
            <a:off x="5547122" y="1953419"/>
            <a:ext cx="3092053" cy="38957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202" tIns="19202" rIns="19202" bIns="19202"/>
          <a:lstStyle/>
          <a:p>
            <a:pPr marL="110014" indent="-110014" defTabSz="619411">
              <a:defRPr/>
            </a:pPr>
            <a:r>
              <a:rPr lang="en-US" sz="2200" dirty="0">
                <a:solidFill>
                  <a:srgbClr val="4950A8"/>
                </a:solidFill>
                <a:latin typeface="Calibri" charset="0"/>
                <a:cs typeface="Calibri" charset="0"/>
                <a:sym typeface="Calibri" charset="0"/>
              </a:rPr>
              <a:t>Evaluation Guidelines </a:t>
            </a:r>
            <a:br>
              <a:rPr lang="en-US" dirty="0">
                <a:solidFill>
                  <a:srgbClr val="595959"/>
                </a:solidFill>
                <a:latin typeface="Calibri" charset="0"/>
                <a:cs typeface="Calibri" charset="0"/>
                <a:sym typeface="Calibri" charset="0"/>
              </a:rPr>
            </a:br>
            <a:endParaRPr lang="en-US" sz="800" dirty="0">
              <a:solidFill>
                <a:srgbClr val="595959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110014" indent="-110014" defTabSz="619411">
              <a:spcBef>
                <a:spcPts val="63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300" dirty="0">
                <a:solidFill>
                  <a:srgbClr val="595959"/>
                </a:solidFill>
                <a:latin typeface="Calibri" charset="0"/>
                <a:cs typeface="Calibri" charset="0"/>
                <a:sym typeface="Calibri" charset="0"/>
              </a:rPr>
              <a:t>aimed at both researchers and evaluators</a:t>
            </a:r>
          </a:p>
          <a:p>
            <a:pPr marL="110014" indent="-110014" defTabSz="619411">
              <a:spcBef>
                <a:spcPts val="63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300" dirty="0">
                <a:solidFill>
                  <a:srgbClr val="595959"/>
                </a:solidFill>
                <a:latin typeface="Calibri" charset="0"/>
                <a:cs typeface="Calibri" charset="0"/>
                <a:sym typeface="Calibri" charset="0"/>
              </a:rPr>
              <a:t>development of evidence based arguments (what counts as evidence?)</a:t>
            </a:r>
          </a:p>
          <a:p>
            <a:pPr marL="110014" indent="-110014" defTabSz="619411">
              <a:spcBef>
                <a:spcPts val="63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300" dirty="0">
                <a:solidFill>
                  <a:srgbClr val="595959"/>
                </a:solidFill>
                <a:latin typeface="Calibri" charset="0"/>
                <a:cs typeface="Calibri" charset="0"/>
                <a:sym typeface="Calibri" charset="0"/>
              </a:rPr>
              <a:t>expanded list of research output</a:t>
            </a:r>
          </a:p>
          <a:p>
            <a:pPr marL="110014" indent="-110014" defTabSz="619411">
              <a:spcBef>
                <a:spcPts val="63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300" dirty="0">
                <a:solidFill>
                  <a:srgbClr val="595959"/>
                </a:solidFill>
                <a:latin typeface="Calibri" charset="0"/>
                <a:cs typeface="Calibri" charset="0"/>
                <a:sym typeface="Calibri" charset="0"/>
              </a:rPr>
              <a:t>establishing provenance</a:t>
            </a:r>
          </a:p>
          <a:p>
            <a:pPr marL="110014" indent="-110014" defTabSz="619411">
              <a:spcBef>
                <a:spcPts val="63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300" dirty="0">
                <a:solidFill>
                  <a:srgbClr val="595959"/>
                </a:solidFill>
                <a:latin typeface="Calibri" charset="0"/>
                <a:cs typeface="Calibri" charset="0"/>
                <a:sym typeface="Calibri" charset="0"/>
              </a:rPr>
              <a:t>taxonomy of indicators: bibliometric, webometric, altmetric</a:t>
            </a:r>
          </a:p>
          <a:p>
            <a:pPr marL="110014" indent="-110014" defTabSz="619411">
              <a:spcBef>
                <a:spcPts val="63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300" dirty="0">
                <a:solidFill>
                  <a:srgbClr val="595959"/>
                </a:solidFill>
                <a:latin typeface="Calibri" charset="0"/>
                <a:cs typeface="Calibri" charset="0"/>
                <a:sym typeface="Calibri" charset="0"/>
              </a:rPr>
              <a:t>guidance on use of indicators</a:t>
            </a:r>
          </a:p>
          <a:p>
            <a:pPr marL="110014" indent="-110014" defTabSz="619411">
              <a:spcBef>
                <a:spcPts val="63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300" dirty="0">
                <a:solidFill>
                  <a:srgbClr val="595959"/>
                </a:solidFill>
                <a:latin typeface="Calibri" charset="0"/>
                <a:cs typeface="Calibri" charset="0"/>
                <a:sym typeface="Calibri" charset="0"/>
              </a:rPr>
              <a:t>contextual considerations, such as: stage of career, discipline, and country of residence</a:t>
            </a:r>
            <a:endParaRPr lang="en-US" dirty="0">
              <a:cs typeface="Helvetica Light" charset="0"/>
            </a:endParaRPr>
          </a:p>
        </p:txBody>
      </p:sp>
      <p:sp>
        <p:nvSpPr>
          <p:cNvPr id="13334" name="AutoShape 22"/>
          <p:cNvSpPr>
            <a:spLocks/>
          </p:cNvSpPr>
          <p:nvPr/>
        </p:nvSpPr>
        <p:spPr bwMode="auto">
          <a:xfrm>
            <a:off x="4664274" y="3602832"/>
            <a:ext cx="650676" cy="447675"/>
          </a:xfrm>
          <a:prstGeom prst="leftRightArrow">
            <a:avLst>
              <a:gd name="adj1" fmla="val 32000"/>
              <a:gd name="adj2" fmla="val 75239"/>
            </a:avLst>
          </a:prstGeom>
          <a:solidFill>
            <a:srgbClr val="70BF41"/>
          </a:solidFill>
          <a:ln>
            <a:noFill/>
          </a:ln>
          <a:effectLst>
            <a:outerShdw blurRad="635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1300">
              <a:solidFill>
                <a:srgbClr val="FFFFFF"/>
              </a:solidFill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3463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/>
          </p:cNvSpPr>
          <p:nvPr/>
        </p:nvSpPr>
        <p:spPr bwMode="auto">
          <a:xfrm>
            <a:off x="-2382" y="354807"/>
            <a:ext cx="9148763" cy="8929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2E2E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44710">
              <a:defRPr/>
            </a:pPr>
            <a:endParaRPr lang="en-US" sz="2400">
              <a:solidFill>
                <a:srgbClr val="1D3EE2"/>
              </a:solidFill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1489472" y="509588"/>
            <a:ext cx="6293644" cy="673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 defTabSz="344710">
              <a:defRPr/>
            </a:pPr>
            <a:r>
              <a:rPr lang="en-US" sz="4200" b="1" dirty="0">
                <a:solidFill>
                  <a:srgbClr val="0365C0"/>
                </a:solidFill>
                <a:latin typeface="Frutiger" charset="0"/>
                <a:cs typeface="Frutiger" charset="0"/>
                <a:sym typeface="Frutiger" charset="0"/>
              </a:rPr>
              <a:t>Portfolio &amp; Guidelines</a:t>
            </a:r>
            <a:endParaRPr lang="en-US" dirty="0">
              <a:cs typeface="Helvetica Light" charset="0"/>
            </a:endParaRPr>
          </a:p>
        </p:txBody>
      </p:sp>
      <p:sp>
        <p:nvSpPr>
          <p:cNvPr id="14342" name="AutoShape 6"/>
          <p:cNvSpPr>
            <a:spLocks/>
          </p:cNvSpPr>
          <p:nvPr/>
        </p:nvSpPr>
        <p:spPr bwMode="auto">
          <a:xfrm>
            <a:off x="1272183" y="2630488"/>
            <a:ext cx="6728222" cy="23280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 marL="245364" indent="-245364">
              <a:buClr>
                <a:srgbClr val="0365C0"/>
              </a:buClr>
              <a:buSzPct val="100000"/>
              <a:buFontTx/>
              <a:buChar char="➡"/>
              <a:defRPr/>
            </a:pPr>
            <a:r>
              <a:rPr lang="en-US" dirty="0">
                <a:latin typeface="Cambria"/>
                <a:cs typeface="Cambria"/>
                <a:sym typeface="TheSans" charset="0"/>
              </a:rPr>
              <a:t>Instrument for empowering researchers in the processes of evaluation</a:t>
            </a:r>
          </a:p>
          <a:p>
            <a:pPr marL="245364" indent="-245364">
              <a:buClr>
                <a:srgbClr val="0365C0"/>
              </a:buClr>
              <a:buSzPct val="100000"/>
              <a:buFontTx/>
              <a:buChar char="➡"/>
              <a:defRPr/>
            </a:pPr>
            <a:endParaRPr lang="en-US" dirty="0">
              <a:latin typeface="Cambria"/>
              <a:cs typeface="Cambria"/>
              <a:sym typeface="TheSans" charset="0"/>
            </a:endParaRPr>
          </a:p>
          <a:p>
            <a:pPr marL="245364" indent="-245364">
              <a:buClr>
                <a:srgbClr val="0365C0"/>
              </a:buClr>
              <a:buSzPct val="100000"/>
              <a:buFontTx/>
              <a:buChar char="➡"/>
              <a:defRPr/>
            </a:pPr>
            <a:r>
              <a:rPr lang="en-US" dirty="0">
                <a:latin typeface="Cambria"/>
                <a:cs typeface="Cambria"/>
                <a:sym typeface="TheSans" charset="0"/>
              </a:rPr>
              <a:t>Taking in to consideration all academic disciplines</a:t>
            </a:r>
          </a:p>
          <a:p>
            <a:pPr marL="245364" indent="-245364">
              <a:buClr>
                <a:srgbClr val="0365C0"/>
              </a:buClr>
              <a:buSzPct val="100000"/>
              <a:buFontTx/>
              <a:buChar char="➡"/>
              <a:defRPr/>
            </a:pPr>
            <a:endParaRPr lang="en-US" dirty="0">
              <a:latin typeface="Cambria"/>
              <a:cs typeface="Cambria"/>
              <a:sym typeface="TheSans" charset="0"/>
            </a:endParaRPr>
          </a:p>
          <a:p>
            <a:pPr marL="245364" indent="-245364">
              <a:buClr>
                <a:srgbClr val="0365C0"/>
              </a:buClr>
              <a:buSzPct val="100000"/>
              <a:buFontTx/>
              <a:buChar char="➡"/>
              <a:defRPr/>
            </a:pPr>
            <a:r>
              <a:rPr lang="en-US" dirty="0">
                <a:latin typeface="Cambria"/>
                <a:cs typeface="Cambria"/>
                <a:sym typeface="TheSans" charset="0"/>
              </a:rPr>
              <a:t>Suitable for other uses (e.g. career planning)</a:t>
            </a:r>
          </a:p>
          <a:p>
            <a:pPr marL="245364" indent="-245364">
              <a:buClr>
                <a:srgbClr val="0365C0"/>
              </a:buClr>
              <a:buSzPct val="100000"/>
              <a:buFontTx/>
              <a:buChar char="➡"/>
              <a:defRPr/>
            </a:pPr>
            <a:endParaRPr lang="en-US" dirty="0">
              <a:latin typeface="Cambria"/>
              <a:cs typeface="Cambria"/>
              <a:sym typeface="TheSans" charset="0"/>
            </a:endParaRPr>
          </a:p>
          <a:p>
            <a:pPr marL="245364" indent="-245364">
              <a:buClr>
                <a:srgbClr val="0365C0"/>
              </a:buClr>
              <a:buSzPct val="100000"/>
              <a:buFontTx/>
              <a:buChar char="➡"/>
              <a:defRPr/>
            </a:pPr>
            <a:r>
              <a:rPr lang="en-US" dirty="0">
                <a:latin typeface="Cambria"/>
                <a:cs typeface="Cambria"/>
                <a:sym typeface="TheSans" charset="0"/>
              </a:rPr>
              <a:t>Able to integrate into different evaluation systems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6413260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Response Analysis (CRA)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8165"/>
            <a:ext cx="8229600" cy="453650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Tracing use, classifying the user in society, science, news and politics</a:t>
            </a:r>
          </a:p>
          <a:p>
            <a:pPr lvl="1"/>
            <a:r>
              <a:rPr lang="nl-NL" dirty="0">
                <a:solidFill>
                  <a:schemeClr val="tx2"/>
                </a:solidFill>
              </a:rPr>
              <a:t>Goal: Enabling evaluation in terms of learning from past performance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Developed in concurrence with SIAMPI, </a:t>
            </a:r>
            <a:r>
              <a:rPr lang="en-US" dirty="0" err="1">
                <a:solidFill>
                  <a:schemeClr val="tx2"/>
                </a:solidFill>
              </a:rPr>
              <a:t>ERiC</a:t>
            </a:r>
            <a:endParaRPr lang="nl-NL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Method: formalized searches in Parliament, LexisNexis, Google &amp; Bing, GS</a:t>
            </a:r>
          </a:p>
          <a:p>
            <a:pPr lvl="1"/>
            <a:r>
              <a:rPr lang="nl-NL" dirty="0">
                <a:solidFill>
                  <a:schemeClr val="tx2"/>
                </a:solidFill>
              </a:rPr>
              <a:t>Result: profiles of research units, identified stakeholders</a:t>
            </a:r>
          </a:p>
          <a:p>
            <a:r>
              <a:rPr lang="en-US" dirty="0">
                <a:solidFill>
                  <a:schemeClr val="tx2"/>
                </a:solidFill>
              </a:rPr>
              <a:t>Flexibility</a:t>
            </a:r>
          </a:p>
          <a:p>
            <a:pPr lvl="1"/>
            <a:r>
              <a:rPr lang="en-US" dirty="0" err="1">
                <a:solidFill>
                  <a:schemeClr val="tx2"/>
                </a:solidFill>
              </a:rPr>
              <a:t>Operationalize</a:t>
            </a:r>
            <a:r>
              <a:rPr lang="en-US" dirty="0">
                <a:solidFill>
                  <a:schemeClr val="tx2"/>
                </a:solidFill>
              </a:rPr>
              <a:t> the method to address issues and questions in the evaluation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Identifying meaningful interactions or groups of stakeholders</a:t>
            </a:r>
          </a:p>
        </p:txBody>
      </p:sp>
    </p:spTree>
    <p:extLst>
      <p:ext uri="{BB962C8B-B14F-4D97-AF65-F5344CB8AC3E}">
        <p14:creationId xmlns:p14="http://schemas.microsoft.com/office/powerpoint/2010/main" val="4323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 types of outcome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endParaRPr lang="nl-NL" dirty="0"/>
          </a:p>
        </p:txBody>
      </p:sp>
      <p:pic>
        <p:nvPicPr>
          <p:cNvPr id="4" name="Picture 3" descr="Sectors of stakeholders of five Humanities publication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99031"/>
            <a:ext cx="4304629" cy="36090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60" y="1710125"/>
            <a:ext cx="3736340" cy="20891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62308" y="5202116"/>
            <a:ext cx="7524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Hybrid outcomes of research: combined academic and societal interest</a:t>
            </a:r>
            <a:endParaRPr lang="nl-N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18C1F-C782-AE48-833F-29C797B7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 in management and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DF791-95C7-B74F-9AE2-5B7F05435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Remove performance indicators that are no longer contributing to the mission</a:t>
            </a:r>
          </a:p>
          <a:p>
            <a:r>
              <a:rPr lang="en-US">
                <a:solidFill>
                  <a:schemeClr val="tx2"/>
                </a:solidFill>
              </a:rPr>
              <a:t>Do not artificially isolate “impact” from “quality”</a:t>
            </a:r>
          </a:p>
          <a:p>
            <a:r>
              <a:rPr lang="en-US">
                <a:solidFill>
                  <a:schemeClr val="tx2"/>
                </a:solidFill>
              </a:rPr>
              <a:t>Embrace variety rather than give in to policy push for “one approach”</a:t>
            </a:r>
          </a:p>
          <a:p>
            <a:r>
              <a:rPr lang="en-US">
                <a:solidFill>
                  <a:schemeClr val="tx2"/>
                </a:solidFill>
              </a:rPr>
              <a:t>Develop experiments with interactive evaluation exercises with researchers and stakeholders</a:t>
            </a:r>
          </a:p>
          <a:p>
            <a:r>
              <a:rPr lang="en-US">
                <a:solidFill>
                  <a:schemeClr val="tx2"/>
                </a:solidFill>
              </a:rPr>
              <a:t>Map interactions rather than measure impact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4191D-57D7-2645-844B-0ED0A937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8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The Leiden Manifesto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60639" y="980728"/>
            <a:ext cx="8229600" cy="4700790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2"/>
                </a:solidFill>
                <a:cs typeface="Cambria"/>
              </a:rPr>
              <a:t>Quantitative evaluation should support expert assessment.</a:t>
            </a:r>
          </a:p>
          <a:p>
            <a:r>
              <a:rPr lang="en-US" sz="1600" dirty="0">
                <a:solidFill>
                  <a:schemeClr val="tx2"/>
                </a:solidFill>
                <a:cs typeface="Cambria"/>
              </a:rPr>
              <a:t>Measure performance in accordance with the research mission.</a:t>
            </a:r>
          </a:p>
          <a:p>
            <a:r>
              <a:rPr lang="en-US" sz="1600" dirty="0">
                <a:solidFill>
                  <a:schemeClr val="tx2"/>
                </a:solidFill>
                <a:cs typeface="Cambria"/>
              </a:rPr>
              <a:t>Protect excellence in locally relevant research</a:t>
            </a:r>
          </a:p>
          <a:p>
            <a:r>
              <a:rPr lang="en-US" sz="1600" dirty="0">
                <a:solidFill>
                  <a:schemeClr val="tx2"/>
                </a:solidFill>
                <a:cs typeface="Cambria"/>
              </a:rPr>
              <a:t>Keep data collection and analytical processes open, transparent and simple.</a:t>
            </a:r>
          </a:p>
          <a:p>
            <a:r>
              <a:rPr lang="en-US" sz="1600" dirty="0">
                <a:solidFill>
                  <a:schemeClr val="tx2"/>
                </a:solidFill>
                <a:cs typeface="Cambria"/>
              </a:rPr>
              <a:t>Allow for data verification</a:t>
            </a:r>
          </a:p>
          <a:p>
            <a:r>
              <a:rPr lang="en-US" sz="1600" dirty="0">
                <a:solidFill>
                  <a:schemeClr val="tx2"/>
                </a:solidFill>
                <a:cs typeface="Cambria"/>
              </a:rPr>
              <a:t>Account for variation by field in publication and citation practices</a:t>
            </a:r>
          </a:p>
          <a:p>
            <a:r>
              <a:rPr lang="en-US" sz="1600" dirty="0">
                <a:solidFill>
                  <a:schemeClr val="tx2"/>
                </a:solidFill>
                <a:cs typeface="Cambria"/>
              </a:rPr>
              <a:t>Data should be interpreted taking into account the difficulty of credit assignment in the case of multi-authored publications. </a:t>
            </a:r>
          </a:p>
          <a:p>
            <a:r>
              <a:rPr lang="en-US" sz="1600" dirty="0">
                <a:solidFill>
                  <a:schemeClr val="tx2"/>
                </a:solidFill>
                <a:cs typeface="Cambria"/>
              </a:rPr>
              <a:t>Base assessment of individual researchers on </a:t>
            </a:r>
            <a:r>
              <a:rPr lang="en-US" sz="1600" i="1" dirty="0">
                <a:solidFill>
                  <a:schemeClr val="tx2"/>
                </a:solidFill>
                <a:cs typeface="Cambria"/>
              </a:rPr>
              <a:t>qualitative</a:t>
            </a:r>
            <a:r>
              <a:rPr lang="en-US" sz="1600" dirty="0">
                <a:solidFill>
                  <a:schemeClr val="tx2"/>
                </a:solidFill>
                <a:cs typeface="Cambria"/>
              </a:rPr>
              <a:t> judgment.</a:t>
            </a:r>
          </a:p>
          <a:p>
            <a:r>
              <a:rPr lang="en-US" sz="1600" dirty="0">
                <a:solidFill>
                  <a:schemeClr val="tx2"/>
                </a:solidFill>
                <a:cs typeface="Cambria"/>
              </a:rPr>
              <a:t>False precision should be avoided (</a:t>
            </a:r>
            <a:r>
              <a:rPr lang="en-US" sz="1600" dirty="0" err="1">
                <a:solidFill>
                  <a:schemeClr val="tx2"/>
                </a:solidFill>
                <a:cs typeface="Cambria"/>
              </a:rPr>
              <a:t>eg</a:t>
            </a:r>
            <a:r>
              <a:rPr lang="en-US" sz="1600" dirty="0">
                <a:solidFill>
                  <a:schemeClr val="tx2"/>
                </a:solidFill>
                <a:cs typeface="Cambria"/>
              </a:rPr>
              <a:t>. the JIF).  </a:t>
            </a:r>
          </a:p>
          <a:p>
            <a:r>
              <a:rPr lang="en-US" sz="1600" dirty="0">
                <a:solidFill>
                  <a:schemeClr val="tx2"/>
                </a:solidFill>
                <a:cs typeface="Cambria"/>
              </a:rPr>
              <a:t>Systemic effects of the assessment and the indicators should be taken into account and indicators should be updated regularly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Rechthoek 1"/>
          <p:cNvSpPr/>
          <p:nvPr/>
        </p:nvSpPr>
        <p:spPr>
          <a:xfrm>
            <a:off x="3396161" y="5827147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cs typeface="Cambria"/>
              </a:rPr>
              <a:t>Diana Hicks (Georgia Tech), Paul Wouters (CWTS), Ismael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cs typeface="Cambria"/>
              </a:rPr>
              <a:t>Rafols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cs typeface="Cambria"/>
              </a:rPr>
              <a:t> (SPRU/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cs typeface="Cambria"/>
              </a:rPr>
              <a:t>Ingenio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cs typeface="Cambria"/>
              </a:rPr>
              <a:t>), Sarah de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cs typeface="Cambria"/>
              </a:rPr>
              <a:t>Rijcke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cs typeface="Cambria"/>
              </a:rPr>
              <a:t> and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cs typeface="Cambria"/>
              </a:rPr>
              <a:t>Ludo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cs typeface="Cambria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cs typeface="Cambria"/>
              </a:rPr>
              <a:t>Waltman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cs typeface="Cambria"/>
              </a:rPr>
              <a:t> (CWTS) (2015) </a:t>
            </a:r>
            <a:r>
              <a:rPr lang="en-US" sz="1200" i="1" dirty="0"/>
              <a:t>Nature</a:t>
            </a:r>
            <a:r>
              <a:rPr lang="en-US" sz="1200" dirty="0"/>
              <a:t> 520: 429–31. doi:10.1038/520429a</a:t>
            </a:r>
            <a:r>
              <a:rPr lang="en-GB" sz="1200" dirty="0"/>
              <a:t>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cs typeface="Cambria"/>
              </a:rPr>
              <a:t> </a:t>
            </a:r>
            <a:endParaRPr lang="nl-NL" sz="1200" dirty="0">
              <a:solidFill>
                <a:schemeClr val="tx2">
                  <a:lumMod val="75000"/>
                </a:schemeClr>
              </a:solidFill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5054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02" y="-2620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/>
              <a:t>Responsible metrics</a:t>
            </a:r>
            <a:endParaRPr lang="en-US" sz="3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2364" y="939061"/>
            <a:ext cx="5785237" cy="51882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chemeClr val="tx2"/>
                </a:solidFill>
              </a:rPr>
              <a:t>Responsible metrics can be understood in terms of:</a:t>
            </a:r>
          </a:p>
          <a:p>
            <a:pPr lvl="0"/>
            <a:r>
              <a:rPr lang="en-US" sz="1600" b="1" dirty="0">
                <a:solidFill>
                  <a:schemeClr val="tx2"/>
                </a:solidFill>
              </a:rPr>
              <a:t>Robustness</a:t>
            </a:r>
            <a:r>
              <a:rPr lang="en-US" sz="1600" dirty="0">
                <a:solidFill>
                  <a:schemeClr val="tx2"/>
                </a:solidFill>
              </a:rPr>
              <a:t>: basing metrics on the best possible data in terms of accuracy and scope;</a:t>
            </a:r>
            <a:endParaRPr lang="en-GB" sz="1600" dirty="0">
              <a:solidFill>
                <a:schemeClr val="tx2"/>
              </a:solidFill>
            </a:endParaRPr>
          </a:p>
          <a:p>
            <a:pPr lvl="0"/>
            <a:r>
              <a:rPr lang="en-US" sz="1600" b="1" dirty="0">
                <a:solidFill>
                  <a:schemeClr val="tx2"/>
                </a:solidFill>
              </a:rPr>
              <a:t>Humility</a:t>
            </a:r>
            <a:r>
              <a:rPr lang="en-US" sz="1600" dirty="0">
                <a:solidFill>
                  <a:schemeClr val="tx2"/>
                </a:solidFill>
              </a:rPr>
              <a:t>: recognizing that quantitative evaluation should support – but not supplant – qualitative, expert assessment;</a:t>
            </a:r>
            <a:endParaRPr lang="en-GB" sz="1600" dirty="0">
              <a:solidFill>
                <a:schemeClr val="tx2"/>
              </a:solidFill>
            </a:endParaRPr>
          </a:p>
          <a:p>
            <a:pPr lvl="0"/>
            <a:r>
              <a:rPr lang="en-US" sz="1600" b="1" dirty="0">
                <a:solidFill>
                  <a:schemeClr val="tx2"/>
                </a:solidFill>
              </a:rPr>
              <a:t>Transparency</a:t>
            </a:r>
            <a:r>
              <a:rPr lang="en-US" sz="1600" dirty="0">
                <a:solidFill>
                  <a:schemeClr val="tx2"/>
                </a:solidFill>
              </a:rPr>
              <a:t>: keeping data collection and analytical processes open and transparent, so that those being evaluated can test and verify the results;</a:t>
            </a:r>
            <a:endParaRPr lang="en-GB" sz="1600" dirty="0">
              <a:solidFill>
                <a:schemeClr val="tx2"/>
              </a:solidFill>
            </a:endParaRPr>
          </a:p>
          <a:p>
            <a:pPr lvl="0"/>
            <a:r>
              <a:rPr lang="en-US" sz="1600" b="1" dirty="0">
                <a:solidFill>
                  <a:schemeClr val="tx2"/>
                </a:solidFill>
              </a:rPr>
              <a:t>Diversity</a:t>
            </a:r>
            <a:r>
              <a:rPr lang="en-US" sz="1600" dirty="0">
                <a:solidFill>
                  <a:schemeClr val="tx2"/>
                </a:solidFill>
              </a:rPr>
              <a:t>: accounting for variation by field, using a variety of indicators to reflect and support a plurality of research &amp; researcher career paths;</a:t>
            </a:r>
            <a:endParaRPr lang="en-GB" sz="1600" dirty="0">
              <a:solidFill>
                <a:schemeClr val="tx2"/>
              </a:solidFill>
            </a:endParaRPr>
          </a:p>
          <a:p>
            <a:pPr lvl="0"/>
            <a:r>
              <a:rPr lang="en-US" sz="1600" b="1" dirty="0">
                <a:solidFill>
                  <a:schemeClr val="tx2"/>
                </a:solidFill>
              </a:rPr>
              <a:t>Reflexivity</a:t>
            </a:r>
            <a:r>
              <a:rPr lang="en-US" sz="1600" dirty="0">
                <a:solidFill>
                  <a:schemeClr val="tx2"/>
                </a:solidFill>
              </a:rPr>
              <a:t>: recognizing the potential &amp; systemic effects of indicators and updating them in response.</a:t>
            </a: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808" y="1468422"/>
            <a:ext cx="2512143" cy="413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2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is changing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2"/>
                </a:solidFill>
              </a:rPr>
              <a:t>What counts as quality is shaped by how we measure and define “quality”</a:t>
            </a:r>
          </a:p>
          <a:p>
            <a:r>
              <a:rPr lang="en-US" dirty="0">
                <a:solidFill>
                  <a:schemeClr val="tx2"/>
                </a:solidFill>
              </a:rPr>
              <a:t>What counts as impact is shaped by how we measure and define “impact”</a:t>
            </a:r>
          </a:p>
          <a:p>
            <a:r>
              <a:rPr lang="en-US" i="1" dirty="0">
                <a:solidFill>
                  <a:schemeClr val="tx2"/>
                </a:solidFill>
              </a:rPr>
              <a:t>Qualities</a:t>
            </a:r>
            <a:r>
              <a:rPr lang="en-US" dirty="0">
                <a:solidFill>
                  <a:schemeClr val="tx2"/>
                </a:solidFill>
              </a:rPr>
              <a:t> and </a:t>
            </a:r>
            <a:r>
              <a:rPr lang="en-US" i="1" dirty="0">
                <a:solidFill>
                  <a:schemeClr val="tx2"/>
                </a:solidFill>
              </a:rPr>
              <a:t>interactions</a:t>
            </a:r>
            <a:r>
              <a:rPr lang="en-US" dirty="0">
                <a:solidFill>
                  <a:schemeClr val="tx2"/>
                </a:solidFill>
              </a:rPr>
              <a:t> are the foundation for “excellence” and “impact” so we should understand those more fundamental processes first</a:t>
            </a:r>
          </a:p>
          <a:p>
            <a:r>
              <a:rPr lang="en-US" dirty="0">
                <a:solidFill>
                  <a:schemeClr val="tx2"/>
                </a:solidFill>
              </a:rPr>
              <a:t>We need different indicators at different levels in the scientific system to inform wise management that strikes the right balance between trust and control</a:t>
            </a:r>
          </a:p>
          <a:p>
            <a:r>
              <a:rPr lang="en-US" dirty="0">
                <a:solidFill>
                  <a:schemeClr val="tx2"/>
                </a:solidFill>
              </a:rPr>
              <a:t>Context is crucial for effective data standardization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6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365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Responsible metrics is </a:t>
            </a:r>
            <a:r>
              <a:rPr lang="en-US" i="1" dirty="0">
                <a:solidFill>
                  <a:schemeClr val="tx2"/>
                </a:solidFill>
              </a:rPr>
              <a:t>not</a:t>
            </a:r>
            <a:r>
              <a:rPr lang="en-US" dirty="0">
                <a:solidFill>
                  <a:schemeClr val="tx2"/>
                </a:solidFill>
              </a:rPr>
              <a:t> supposed to be a universal standard</a:t>
            </a:r>
          </a:p>
          <a:p>
            <a:r>
              <a:rPr lang="en-US" dirty="0">
                <a:solidFill>
                  <a:schemeClr val="tx2"/>
                </a:solidFill>
              </a:rPr>
              <a:t>Responsible metrics should be responsive and inclusive metrics</a:t>
            </a:r>
          </a:p>
          <a:p>
            <a:r>
              <a:rPr lang="en-US" dirty="0">
                <a:solidFill>
                  <a:schemeClr val="tx2"/>
                </a:solidFill>
              </a:rPr>
              <a:t>The context shapes what responsible metrics means: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the urgency of social problems (poverty, inequality, unemployment and corruption)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local research and educational missions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the local appropriation of “the global”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the values embedded in the policies and communities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7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14E59A-A039-2442-9BB7-2A29E0B51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Break out session 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C83ABE-252E-C34E-A86F-8EB6F0DFA6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CC7DF-5668-5F48-8C29-A0EB3567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4744-EA06-3648-B284-63706805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Break out session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971E2-E8A4-6E44-B35A-656191038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>
                <a:solidFill>
                  <a:schemeClr val="tx2"/>
                </a:solidFill>
              </a:rPr>
              <a:t>Does responsible evaluation figure in your impact evaluation strategies at national level?</a:t>
            </a:r>
          </a:p>
          <a:p>
            <a:r>
              <a:rPr lang="en-NL">
                <a:solidFill>
                  <a:schemeClr val="tx2"/>
                </a:solidFill>
              </a:rPr>
              <a:t>What counts as responsible evaluation in your country?</a:t>
            </a:r>
          </a:p>
          <a:p>
            <a:r>
              <a:rPr lang="en-NL">
                <a:solidFill>
                  <a:schemeClr val="tx2"/>
                </a:solidFill>
              </a:rPr>
              <a:t>And how is this implemented at the level of the research organization?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FFB99-E141-EE43-8CB5-32C8561A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2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14606</TotalTime>
  <Words>1622</Words>
  <Application>Microsoft Macintosh PowerPoint</Application>
  <PresentationFormat>On-screen Show (4:3)</PresentationFormat>
  <Paragraphs>228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Arial Narrow</vt:lpstr>
      <vt:lpstr>Calibri</vt:lpstr>
      <vt:lpstr>Cambria</vt:lpstr>
      <vt:lpstr>Courier New</vt:lpstr>
      <vt:lpstr>Frutiger</vt:lpstr>
      <vt:lpstr>Gill Sans</vt:lpstr>
      <vt:lpstr>Lucida Sans</vt:lpstr>
      <vt:lpstr>TheSans Bold</vt:lpstr>
      <vt:lpstr>Verdana</vt:lpstr>
      <vt:lpstr>Zapf Dingbats</vt:lpstr>
      <vt:lpstr>Office Theme</vt:lpstr>
      <vt:lpstr>  </vt:lpstr>
      <vt:lpstr>Responsible evaluation</vt:lpstr>
      <vt:lpstr>PowerPoint Presentation</vt:lpstr>
      <vt:lpstr>The Leiden Manifesto</vt:lpstr>
      <vt:lpstr>Responsible metrics</vt:lpstr>
      <vt:lpstr>Measuring is changing</vt:lpstr>
      <vt:lpstr>Context counts</vt:lpstr>
      <vt:lpstr>Break out session I</vt:lpstr>
      <vt:lpstr>Break out session I</vt:lpstr>
      <vt:lpstr>New approaches in evaluation</vt:lpstr>
      <vt:lpstr>Recommendations on measuring impact at AESIS 2017</vt:lpstr>
      <vt:lpstr>Break Out Session II</vt:lpstr>
      <vt:lpstr>How to measure impact</vt:lpstr>
      <vt:lpstr>Impact as performance</vt:lpstr>
      <vt:lpstr>Quality/impact are produced by assessment practices and structures</vt:lpstr>
      <vt:lpstr>Review impact measurement methods</vt:lpstr>
      <vt:lpstr>PowerPoint Presentation</vt:lpstr>
      <vt:lpstr>PowerPoint Presentation</vt:lpstr>
      <vt:lpstr>Evaluative Inquiry</vt:lpstr>
      <vt:lpstr>The Evaluative Inquiry’s method</vt:lpstr>
      <vt:lpstr>PThU data collection and analysis</vt:lpstr>
      <vt:lpstr>CRA analysis: different profiles…</vt:lpstr>
      <vt:lpstr>And affinities</vt:lpstr>
      <vt:lpstr>Results evaluative inquiry</vt:lpstr>
      <vt:lpstr>PowerPoint Presentation</vt:lpstr>
      <vt:lpstr>What can you do with it</vt:lpstr>
      <vt:lpstr>Map interactions rather than output</vt:lpstr>
      <vt:lpstr>PowerPoint Presentation</vt:lpstr>
      <vt:lpstr>PowerPoint Presentation</vt:lpstr>
      <vt:lpstr>PowerPoint Presentation</vt:lpstr>
      <vt:lpstr>PowerPoint Presentation</vt:lpstr>
      <vt:lpstr>Context Response Analysis (CRA)</vt:lpstr>
      <vt:lpstr>CRA types of outcome</vt:lpstr>
      <vt:lpstr>Next steps in management and policy</vt:lpstr>
      <vt:lpstr>Thank you for your attention</vt:lpstr>
    </vt:vector>
  </TitlesOfParts>
  <Company>Centre for Science and Technology Studies, Leiden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Mining and Visualization using VOSviewer</dc:title>
  <dc:creator>Leeuwen, T. van</dc:creator>
  <cp:lastModifiedBy>Paul Wouters</cp:lastModifiedBy>
  <cp:revision>263</cp:revision>
  <cp:lastPrinted>2014-03-13T08:04:39Z</cp:lastPrinted>
  <dcterms:created xsi:type="dcterms:W3CDTF">2013-08-28T08:22:29Z</dcterms:created>
  <dcterms:modified xsi:type="dcterms:W3CDTF">2021-04-22T05:21:49Z</dcterms:modified>
</cp:coreProperties>
</file>